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50" r:id="rId3"/>
    <p:sldId id="351" r:id="rId4"/>
    <p:sldId id="352" r:id="rId5"/>
    <p:sldId id="393" r:id="rId6"/>
    <p:sldId id="353" r:id="rId7"/>
    <p:sldId id="355" r:id="rId8"/>
    <p:sldId id="357" r:id="rId9"/>
    <p:sldId id="358" r:id="rId10"/>
    <p:sldId id="359" r:id="rId11"/>
    <p:sldId id="394" r:id="rId12"/>
    <p:sldId id="365" r:id="rId13"/>
    <p:sldId id="368" r:id="rId14"/>
    <p:sldId id="366" r:id="rId15"/>
    <p:sldId id="369" r:id="rId16"/>
    <p:sldId id="395" r:id="rId17"/>
    <p:sldId id="370" r:id="rId18"/>
    <p:sldId id="372" r:id="rId19"/>
    <p:sldId id="371" r:id="rId20"/>
    <p:sldId id="376" r:id="rId21"/>
    <p:sldId id="377" r:id="rId22"/>
    <p:sldId id="378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6" r:id="rId36"/>
    <p:sldId id="364" r:id="rId37"/>
    <p:sldId id="397" r:id="rId38"/>
    <p:sldId id="398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76843" autoAdjust="0"/>
  </p:normalViewPr>
  <p:slideViewPr>
    <p:cSldViewPr>
      <p:cViewPr varScale="1">
        <p:scale>
          <a:sx n="91" d="100"/>
          <a:sy n="91" d="100"/>
        </p:scale>
        <p:origin x="24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5F2AB-94B8-4CA9-83A0-A49741685BA0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CF6D7-B47E-493C-B82D-38E48FC4E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78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저도</a:t>
            </a:r>
            <a:r>
              <a:rPr lang="ko-KR" altLang="en-US" baseline="0" dirty="0" smtClean="0"/>
              <a:t> 조교하면서 실습을 먼저 강의하는 것은 처음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슬퍼하지 마시고 너무</a:t>
            </a:r>
            <a:r>
              <a:rPr lang="en-US" altLang="ko-KR" baseline="0" dirty="0" smtClean="0"/>
              <a:t>..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137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6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0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983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65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8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63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681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13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CF6D7-B47E-493C-B82D-38E48FC4E35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025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28868"/>
            <a:ext cx="7772400" cy="642942"/>
          </a:xfrm>
        </p:spPr>
        <p:txBody>
          <a:bodyPr/>
          <a:lstStyle>
            <a:lvl1pPr algn="ctr">
              <a:defRPr>
                <a:solidFill>
                  <a:schemeClr val="accent1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D16F-8AB2-4869-823E-649261BD0938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BE22-03E7-493D-9702-7D2B9878DA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D16F-8AB2-4869-823E-649261BD0938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BE22-03E7-493D-9702-7D2B9878DA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71546"/>
            <a:ext cx="4038600" cy="5054617"/>
          </a:xfrm>
        </p:spPr>
        <p:txBody>
          <a:bodyPr>
            <a:normAutofit/>
          </a:bodyPr>
          <a:lstStyle>
            <a:lvl1pPr>
              <a:defRPr sz="1600">
                <a:latin typeface="Tahoma" pitchFamily="34" charset="0"/>
                <a:cs typeface="Tahoma" pitchFamily="34" charset="0"/>
              </a:defRPr>
            </a:lvl1pPr>
            <a:lvl2pPr>
              <a:defRPr sz="1400">
                <a:latin typeface="Tahoma" pitchFamily="34" charset="0"/>
                <a:cs typeface="Tahoma" pitchFamily="34" charset="0"/>
              </a:defRPr>
            </a:lvl2pPr>
            <a:lvl3pPr>
              <a:defRPr sz="1200">
                <a:latin typeface="Tahoma" pitchFamily="34" charset="0"/>
                <a:cs typeface="Tahoma" pitchFamily="34" charset="0"/>
              </a:defRPr>
            </a:lvl3pPr>
            <a:lvl4pPr>
              <a:defRPr sz="1100">
                <a:latin typeface="Tahoma" pitchFamily="34" charset="0"/>
                <a:cs typeface="Tahoma" pitchFamily="34" charset="0"/>
              </a:defRPr>
            </a:lvl4pPr>
            <a:lvl5pPr>
              <a:defRPr sz="1100"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1546"/>
            <a:ext cx="4038600" cy="5054617"/>
          </a:xfrm>
        </p:spPr>
        <p:txBody>
          <a:bodyPr>
            <a:normAutofit/>
          </a:bodyPr>
          <a:lstStyle>
            <a:lvl1pPr>
              <a:defRPr sz="1600">
                <a:latin typeface="Tahoma" pitchFamily="34" charset="0"/>
                <a:cs typeface="Tahoma" pitchFamily="34" charset="0"/>
              </a:defRPr>
            </a:lvl1pPr>
            <a:lvl2pPr>
              <a:defRPr sz="1400">
                <a:latin typeface="Tahoma" pitchFamily="34" charset="0"/>
                <a:cs typeface="Tahoma" pitchFamily="34" charset="0"/>
              </a:defRPr>
            </a:lvl2pPr>
            <a:lvl3pPr>
              <a:defRPr sz="1200">
                <a:latin typeface="Tahoma" pitchFamily="34" charset="0"/>
                <a:cs typeface="Tahoma" pitchFamily="34" charset="0"/>
              </a:defRPr>
            </a:lvl3pPr>
            <a:lvl4pPr>
              <a:defRPr sz="1100">
                <a:latin typeface="Tahoma" pitchFamily="34" charset="0"/>
                <a:cs typeface="Tahoma" pitchFamily="34" charset="0"/>
              </a:defRPr>
            </a:lvl4pPr>
            <a:lvl5pPr>
              <a:defRPr sz="1100"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D16F-8AB2-4869-823E-649261BD0938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BE22-03E7-493D-9702-7D2B9878DA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00109"/>
            <a:ext cx="4040188" cy="285751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500174"/>
            <a:ext cx="4040188" cy="46259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3438" y="1000108"/>
            <a:ext cx="4041775" cy="285752"/>
          </a:xfrm>
        </p:spPr>
        <p:txBody>
          <a:bodyPr anchor="b"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00174"/>
            <a:ext cx="4041775" cy="462598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D16F-8AB2-4869-823E-649261BD0938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BE22-03E7-493D-9702-7D2B9878DA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D16F-8AB2-4869-823E-649261BD0938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BE22-03E7-493D-9702-7D2B9878DA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D16F-8AB2-4869-823E-649261BD0938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BE22-03E7-493D-9702-7D2B9878DA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298430"/>
          </a:xfrm>
        </p:spPr>
        <p:txBody>
          <a:bodyPr anchor="b">
            <a:noAutofit/>
          </a:bodyPr>
          <a:lstStyle>
            <a:lvl1pPr algn="l">
              <a:defRPr sz="16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642918"/>
            <a:ext cx="3008313" cy="548324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D16F-8AB2-4869-823E-649261BD0938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BE22-03E7-493D-9702-7D2B9878DA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7D16F-8AB2-4869-823E-649261BD0938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DBE22-03E7-493D-9702-7D2B9878DA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143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7D16F-8AB2-4869-823E-649261BD0938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DBE22-03E7-493D-9702-7D2B9878DA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1" hangingPunct="1">
        <a:spcBef>
          <a:spcPct val="0"/>
        </a:spcBef>
        <a:buNone/>
        <a:defRPr sz="3200" b="1" kern="1200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b="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b="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400" b="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200" b="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b="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oter-bubble.com/puzzle-bobble.ph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723928" y="1857372"/>
            <a:ext cx="7777163" cy="1214438"/>
            <a:chOff x="405" y="709"/>
            <a:chExt cx="4899" cy="765"/>
          </a:xfrm>
        </p:grpSpPr>
        <p:sp>
          <p:nvSpPr>
            <p:cNvPr id="5" name="Rectangle 44"/>
            <p:cNvSpPr>
              <a:spLocks noChangeArrowheads="1"/>
            </p:cNvSpPr>
            <p:nvPr/>
          </p:nvSpPr>
          <p:spPr bwMode="auto">
            <a:xfrm>
              <a:off x="405" y="1035"/>
              <a:ext cx="4899" cy="43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2800" b="1" spc="-150" dirty="0" smtClean="0">
                  <a:solidFill>
                    <a:schemeClr val="accent1">
                      <a:lumMod val="7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Project 2019</a:t>
              </a:r>
              <a:r>
                <a:rPr lang="en-US" altLang="ko-KR" sz="4000" b="1" spc="-150" dirty="0" smtClean="0">
                  <a:solidFill>
                    <a:schemeClr val="accent1">
                      <a:lumMod val="7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endParaRPr lang="en-US" altLang="ko-KR" sz="4000" b="1" spc="-150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" name="Rectangle 45"/>
            <p:cNvSpPr>
              <a:spLocks noChangeArrowheads="1"/>
            </p:cNvSpPr>
            <p:nvPr/>
          </p:nvSpPr>
          <p:spPr bwMode="auto">
            <a:xfrm>
              <a:off x="1791" y="709"/>
              <a:ext cx="2178" cy="45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Ctr="1"/>
            <a:lstStyle/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lang="en-US" altLang="ko-KR" sz="3200" b="1" spc="-15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357454" y="392906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400" i="0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 Bubble</a:t>
            </a:r>
            <a:endParaRPr lang="ko-KR" altLang="en-US" sz="1400" i="0" dirty="0">
              <a:solidFill>
                <a:schemeClr val="tx2">
                  <a:lumMod val="7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01" b="95699" l="5208" r="968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824" y="3640041"/>
            <a:ext cx="914400" cy="885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82" b="93878" l="2128" r="946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088" y="3616228"/>
            <a:ext cx="895350" cy="93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Specification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Play</a:t>
            </a:r>
          </a:p>
          <a:p>
            <a:pPr marL="914400" lvl="1" indent="-457200">
              <a:buFont typeface="+mj-ea"/>
              <a:buAutoNum type="circleNumDbPlain" startAt="5"/>
            </a:pPr>
            <a:r>
              <a:rPr lang="en-US" altLang="ko-KR" sz="2200" dirty="0" smtClean="0"/>
              <a:t>The bubble stops moving when it reaches upper boundary or collides with another bubble.</a:t>
            </a:r>
          </a:p>
          <a:p>
            <a:pPr marL="914400" lvl="1" indent="-457200">
              <a:buFont typeface="+mj-ea"/>
              <a:buAutoNum type="circleNumDbPlain" startAt="5"/>
            </a:pPr>
            <a:r>
              <a:rPr lang="en-US" altLang="ko-KR" sz="2200" dirty="0"/>
              <a:t>When at least 3 bubbles of same color </a:t>
            </a:r>
            <a:r>
              <a:rPr lang="en-US" altLang="ko-KR" sz="2200" dirty="0" smtClean="0"/>
              <a:t>are connected</a:t>
            </a:r>
            <a:r>
              <a:rPr lang="en-US" altLang="ko-KR" sz="2200" dirty="0" smtClean="0"/>
              <a:t>, </a:t>
            </a:r>
            <a:r>
              <a:rPr lang="en-US" altLang="ko-KR" sz="2200" dirty="0"/>
              <a:t>they are </a:t>
            </a:r>
            <a:r>
              <a:rPr lang="en-US" altLang="ko-KR" sz="2200" dirty="0" smtClean="0"/>
              <a:t>removed and bubbles which hang from them fall down.</a:t>
            </a:r>
            <a:endParaRPr lang="en-US" altLang="ko-KR" sz="2200" dirty="0"/>
          </a:p>
          <a:p>
            <a:pPr marL="914400" lvl="1" indent="-457200">
              <a:buFont typeface="+mj-ea"/>
              <a:buAutoNum type="circleNumDbPlain" startAt="5"/>
            </a:pPr>
            <a:endParaRPr lang="en-US" altLang="ko-KR" sz="2200" dirty="0"/>
          </a:p>
          <a:p>
            <a:pPr marL="914400" lvl="1" indent="-457200">
              <a:buFont typeface="+mj-ea"/>
              <a:buAutoNum type="circleNumDbPlain" startAt="5"/>
            </a:pPr>
            <a:endParaRPr lang="en-US" altLang="ko-KR" sz="2200" dirty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30" y="3266564"/>
            <a:ext cx="2230629" cy="3474804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1689630" y="5103270"/>
            <a:ext cx="894721" cy="10893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 8"/>
          <p:cNvSpPr/>
          <p:nvPr/>
        </p:nvSpPr>
        <p:spPr>
          <a:xfrm>
            <a:off x="4178381" y="4761650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911" y="3266564"/>
            <a:ext cx="2230629" cy="3474804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1697667" y="4490700"/>
            <a:ext cx="692220" cy="61257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5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Remove algorithm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02773" y="328498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recursion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Remove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>
              <a:spLocks noChangeAspect="1"/>
            </p:cNvSpPr>
            <p:nvPr/>
          </p:nvSpPr>
          <p:spPr>
            <a:xfrm>
              <a:off x="4609102" y="2271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496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609102" y="3495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3960000" y="2604226"/>
            <a:ext cx="1440000" cy="1343543"/>
            <a:chOff x="3960000" y="2604226"/>
            <a:chExt cx="1440000" cy="1343543"/>
          </a:xfrm>
        </p:grpSpPr>
        <p:cxnSp>
          <p:nvCxnSpPr>
            <p:cNvPr id="185" name="직선 화살표 연결선 184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rot="18000000" flipH="1">
              <a:off x="4500001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rot="14400000" flipH="1">
              <a:off x="4140000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그룹 203"/>
          <p:cNvGrpSpPr/>
          <p:nvPr/>
        </p:nvGrpSpPr>
        <p:grpSpPr>
          <a:xfrm>
            <a:off x="4552401" y="3140107"/>
            <a:ext cx="255198" cy="246221"/>
            <a:chOff x="4552401" y="3140107"/>
            <a:chExt cx="255198" cy="246221"/>
          </a:xfrm>
        </p:grpSpPr>
        <p:sp>
          <p:nvSpPr>
            <p:cNvPr id="191" name="타원 190"/>
            <p:cNvSpPr/>
            <p:nvPr/>
          </p:nvSpPr>
          <p:spPr>
            <a:xfrm>
              <a:off x="4559605" y="3144061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552401" y="314010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947780" y="4394241"/>
            <a:ext cx="2751083" cy="646331"/>
            <a:chOff x="947780" y="4394241"/>
            <a:chExt cx="275108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1193754" y="4394241"/>
                  <a:ext cx="25051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: Last ball shot</a:t>
                  </a:r>
                </a:p>
                <a:p>
                  <a14:m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→</m:t>
                      </m:r>
                    </m:oMath>
                  </a14:m>
                  <a:r>
                    <a:rPr lang="ko-KR" altLang="en-US" dirty="0" smtClean="0">
                      <a:latin typeface="Tahoma" panose="020B0604030504040204" pitchFamily="34" charset="0"/>
                      <a:cs typeface="Tahoma" panose="020B0604030504040204" pitchFamily="34" charset="0"/>
                    </a:rPr>
                    <a:t> </a:t>
                  </a:r>
                  <a:r>
                    <a:rPr lang="en-US" altLang="ko-KR" dirty="0" smtClean="0">
                      <a:latin typeface="Tahoma" panose="020B0604030504040204" pitchFamily="34" charset="0"/>
                      <a:cs typeface="Tahoma" panose="020B0604030504040204" pitchFamily="34" charset="0"/>
                    </a:rPr>
                    <a:t>store      and search</a:t>
                  </a:r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3754" y="4394241"/>
                  <a:ext cx="2505109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2190" t="-5660" r="-1703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5" name="그룹 204"/>
            <p:cNvGrpSpPr/>
            <p:nvPr/>
          </p:nvGrpSpPr>
          <p:grpSpPr>
            <a:xfrm>
              <a:off x="947780" y="4466270"/>
              <a:ext cx="255198" cy="246221"/>
              <a:chOff x="4552401" y="3140107"/>
              <a:chExt cx="255198" cy="246221"/>
            </a:xfrm>
          </p:grpSpPr>
          <p:sp>
            <p:nvSpPr>
              <p:cNvPr id="206" name="타원 205"/>
              <p:cNvSpPr/>
              <p:nvPr/>
            </p:nvSpPr>
            <p:spPr>
              <a:xfrm>
                <a:off x="4559605" y="3144061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4552401" y="3140107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08" name="그룹 207"/>
            <p:cNvGrpSpPr/>
            <p:nvPr/>
          </p:nvGrpSpPr>
          <p:grpSpPr>
            <a:xfrm>
              <a:off x="2123728" y="4725144"/>
              <a:ext cx="255198" cy="246221"/>
              <a:chOff x="4552401" y="3140107"/>
              <a:chExt cx="255198" cy="246221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4559605" y="3144061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4552401" y="3140107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24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Remove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>
              <a:spLocks noChangeAspect="1"/>
            </p:cNvSpPr>
            <p:nvPr/>
          </p:nvSpPr>
          <p:spPr>
            <a:xfrm>
              <a:off x="4609102" y="2271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496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609102" y="3495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60000" y="2604226"/>
            <a:ext cx="1440000" cy="1343543"/>
            <a:chOff x="3960000" y="2604226"/>
            <a:chExt cx="1440000" cy="1343543"/>
          </a:xfrm>
        </p:grpSpPr>
        <p:cxnSp>
          <p:nvCxnSpPr>
            <p:cNvPr id="51" name="직선 화살표 연결선 50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 rot="18000000" flipH="1">
              <a:off x="4500001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 rot="14400000" flipH="1">
              <a:off x="4140000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4319996" y="1992072"/>
            <a:ext cx="1440000" cy="1343543"/>
            <a:chOff x="3960000" y="2604226"/>
            <a:chExt cx="1440000" cy="1343543"/>
          </a:xfrm>
        </p:grpSpPr>
        <p:cxnSp>
          <p:nvCxnSpPr>
            <p:cNvPr id="44" name="직선 화살표 연결선 43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rot="18000000" flipH="1">
              <a:off x="4500001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rot="14400000" flipH="1">
              <a:off x="4140000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272392" y="3172929"/>
            <a:ext cx="255198" cy="246221"/>
            <a:chOff x="5272392" y="3172929"/>
            <a:chExt cx="255198" cy="246221"/>
          </a:xfrm>
        </p:grpSpPr>
        <p:sp>
          <p:nvSpPr>
            <p:cNvPr id="168" name="타원 167"/>
            <p:cNvSpPr/>
            <p:nvPr/>
          </p:nvSpPr>
          <p:spPr>
            <a:xfrm>
              <a:off x="5279599" y="3178360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272392" y="317292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916057" y="2546045"/>
            <a:ext cx="255198" cy="246221"/>
            <a:chOff x="4916057" y="2546045"/>
            <a:chExt cx="255198" cy="246221"/>
          </a:xfrm>
        </p:grpSpPr>
        <p:sp>
          <p:nvSpPr>
            <p:cNvPr id="167" name="타원 166"/>
            <p:cNvSpPr/>
            <p:nvPr/>
          </p:nvSpPr>
          <p:spPr>
            <a:xfrm>
              <a:off x="4923112" y="2549139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16057" y="254604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196057" y="2537930"/>
            <a:ext cx="255198" cy="246389"/>
            <a:chOff x="4196057" y="2537930"/>
            <a:chExt cx="255198" cy="246389"/>
          </a:xfrm>
        </p:grpSpPr>
        <p:sp>
          <p:nvSpPr>
            <p:cNvPr id="166" name="타원 165"/>
            <p:cNvSpPr/>
            <p:nvPr/>
          </p:nvSpPr>
          <p:spPr>
            <a:xfrm>
              <a:off x="4197692" y="2543529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196057" y="253793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013162" y="4653136"/>
            <a:ext cx="3717428" cy="1501135"/>
            <a:chOff x="1013162" y="4653136"/>
            <a:chExt cx="3717428" cy="1501135"/>
          </a:xfrm>
        </p:grpSpPr>
        <p:grpSp>
          <p:nvGrpSpPr>
            <p:cNvPr id="24" name="그룹 23"/>
            <p:cNvGrpSpPr/>
            <p:nvPr/>
          </p:nvGrpSpPr>
          <p:grpSpPr>
            <a:xfrm>
              <a:off x="1013162" y="4653136"/>
              <a:ext cx="1945213" cy="646331"/>
              <a:chOff x="1013162" y="4653136"/>
              <a:chExt cx="1945213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TextBox 168"/>
                  <p:cNvSpPr txBox="1"/>
                  <p:nvPr/>
                </p:nvSpPr>
                <p:spPr>
                  <a:xfrm>
                    <a:off x="1013162" y="4653136"/>
                    <a:ext cx="1945213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Case:</a:t>
                    </a:r>
                  </a:p>
                  <a:p>
                    <a:r>
                      <a:rPr lang="en-US" altLang="ko-KR" dirty="0">
                        <a:cs typeface="Tahoma" panose="020B0604030504040204" pitchFamily="34" charset="0"/>
                      </a:rPr>
                      <a:t> </a:t>
                    </a:r>
                    <a:r>
                      <a:rPr lang="en-US" altLang="ko-KR" dirty="0" smtClean="0">
                        <a:cs typeface="Tahoma" panose="020B0604030504040204" pitchFamily="34" charset="0"/>
                      </a:rPr>
                      <a:t>   </a:t>
                    </a:r>
                    <a14:m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→</m:t>
                        </m:r>
                      </m:oMath>
                    </a14:m>
                    <a:r>
                      <a:rPr lang="en-US" altLang="ko-KR" dirty="0" smtClean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 stop search</a:t>
                    </a:r>
                    <a:endParaRPr lang="ko-KR" altLang="en-US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9" name="TextBox 1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162" y="4653136"/>
                    <a:ext cx="1945213" cy="64633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508" t="-4717" r="-2821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그룹 62"/>
              <p:cNvGrpSpPr/>
              <p:nvPr/>
            </p:nvGrpSpPr>
            <p:grpSpPr>
              <a:xfrm>
                <a:off x="1752292" y="4729912"/>
                <a:ext cx="255198" cy="246389"/>
                <a:chOff x="4196057" y="2537930"/>
                <a:chExt cx="255198" cy="246389"/>
              </a:xfrm>
            </p:grpSpPr>
            <p:sp>
              <p:nvSpPr>
                <p:cNvPr id="64" name="타원 63"/>
                <p:cNvSpPr/>
                <p:nvPr/>
              </p:nvSpPr>
              <p:spPr>
                <a:xfrm>
                  <a:off x="4197692" y="2543529"/>
                  <a:ext cx="240790" cy="2407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4196057" y="2537930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2</a:t>
                  </a:r>
                  <a:endParaRPr lang="ko-KR" altLang="en-US" sz="1000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66" name="그룹 65"/>
              <p:cNvGrpSpPr/>
              <p:nvPr/>
            </p:nvGrpSpPr>
            <p:grpSpPr>
              <a:xfrm>
                <a:off x="2129196" y="4729912"/>
                <a:ext cx="255198" cy="246389"/>
                <a:chOff x="4196057" y="2537930"/>
                <a:chExt cx="255198" cy="246389"/>
              </a:xfrm>
            </p:grpSpPr>
            <p:sp>
              <p:nvSpPr>
                <p:cNvPr id="67" name="타원 66"/>
                <p:cNvSpPr/>
                <p:nvPr/>
              </p:nvSpPr>
              <p:spPr>
                <a:xfrm>
                  <a:off x="4197692" y="2543529"/>
                  <a:ext cx="240790" cy="2407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4196057" y="2537930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4</a:t>
                  </a:r>
                  <a:endParaRPr lang="ko-KR" altLang="en-US" sz="1000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25" name="그룹 24"/>
            <p:cNvGrpSpPr/>
            <p:nvPr/>
          </p:nvGrpSpPr>
          <p:grpSpPr>
            <a:xfrm>
              <a:off x="1013162" y="5507940"/>
              <a:ext cx="3717428" cy="646331"/>
              <a:chOff x="1013162" y="5507940"/>
              <a:chExt cx="3717428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/>
                  <p:cNvSpPr txBox="1"/>
                  <p:nvPr/>
                </p:nvSpPr>
                <p:spPr>
                  <a:xfrm>
                    <a:off x="1013162" y="5507940"/>
                    <a:ext cx="371742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Case:</a:t>
                    </a:r>
                  </a:p>
                  <a:p>
                    <a:r>
                      <a:rPr lang="en-US" altLang="ko-KR" dirty="0" smtClean="0">
                        <a:cs typeface="Tahoma" panose="020B0604030504040204" pitchFamily="34" charset="0"/>
                      </a:rPr>
                      <a:t>    </a:t>
                    </a:r>
                    <a14:m>
                      <m:oMath xmlns:m="http://schemas.openxmlformats.org/officeDocument/2006/math">
                        <m:r>
                          <a:rPr lang="ko-KR" altLang="en-US" i="1"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→</m:t>
                        </m:r>
                      </m:oMath>
                    </a14:m>
                    <a:r>
                      <a:rPr lang="en-US" altLang="ko-KR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 </a:t>
                    </a:r>
                    <a:r>
                      <a:rPr lang="en-US" altLang="ko-KR" dirty="0" smtClean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store      and proceed </a:t>
                    </a:r>
                    <a:r>
                      <a:rPr lang="en-US" altLang="ko-KR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search</a:t>
                    </a:r>
                    <a:endParaRPr lang="ko-KR" altLang="en-US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0" name="TextBox 1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162" y="5507940"/>
                    <a:ext cx="3717428" cy="6463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11" t="-5660" r="-984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9" name="그룹 68"/>
              <p:cNvGrpSpPr/>
              <p:nvPr/>
            </p:nvGrpSpPr>
            <p:grpSpPr>
              <a:xfrm>
                <a:off x="1752292" y="5584716"/>
                <a:ext cx="255198" cy="246389"/>
                <a:chOff x="4196057" y="2537930"/>
                <a:chExt cx="255198" cy="246389"/>
              </a:xfrm>
            </p:grpSpPr>
            <p:sp>
              <p:nvSpPr>
                <p:cNvPr id="70" name="타원 69"/>
                <p:cNvSpPr/>
                <p:nvPr/>
              </p:nvSpPr>
              <p:spPr>
                <a:xfrm>
                  <a:off x="4197692" y="2543529"/>
                  <a:ext cx="240790" cy="2407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4196057" y="2537930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3</a:t>
                  </a:r>
                  <a:endParaRPr lang="ko-KR" altLang="en-US" sz="1000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2256795" y="5830937"/>
                <a:ext cx="255198" cy="246389"/>
                <a:chOff x="4196057" y="2537930"/>
                <a:chExt cx="255198" cy="246389"/>
              </a:xfrm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4197692" y="2543529"/>
                  <a:ext cx="240790" cy="2407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4196057" y="2537930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3</a:t>
                  </a:r>
                  <a:endParaRPr lang="ko-KR" altLang="en-US" sz="1000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3548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Remove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>
              <a:spLocks noChangeAspect="1"/>
            </p:cNvSpPr>
            <p:nvPr/>
          </p:nvSpPr>
          <p:spPr>
            <a:xfrm>
              <a:off x="4609102" y="2271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496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609102" y="3495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3959996" y="1375921"/>
            <a:ext cx="1440000" cy="1343543"/>
            <a:chOff x="3960000" y="2604226"/>
            <a:chExt cx="1440000" cy="1343543"/>
          </a:xfrm>
        </p:grpSpPr>
        <p:cxnSp>
          <p:nvCxnSpPr>
            <p:cNvPr id="145" name="직선 화살표 연결선 144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/>
            <p:cNvCxnSpPr/>
            <p:nvPr/>
          </p:nvCxnSpPr>
          <p:spPr>
            <a:xfrm rot="18000000" flipH="1">
              <a:off x="4500001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/>
            <p:nvPr/>
          </p:nvCxnSpPr>
          <p:spPr>
            <a:xfrm rot="14400000" flipH="1">
              <a:off x="4140000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4319996" y="1992072"/>
            <a:ext cx="1440000" cy="1343543"/>
            <a:chOff x="3960000" y="2604226"/>
            <a:chExt cx="1440000" cy="1343543"/>
          </a:xfrm>
        </p:grpSpPr>
        <p:cxnSp>
          <p:nvCxnSpPr>
            <p:cNvPr id="120" name="직선 화살표 연결선 119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/>
            <p:nvPr/>
          </p:nvCxnSpPr>
          <p:spPr>
            <a:xfrm rot="18000000" flipH="1">
              <a:off x="4500001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rot="14400000" flipH="1">
              <a:off x="4140000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552393" y="1926886"/>
            <a:ext cx="255198" cy="246221"/>
            <a:chOff x="4552393" y="1926886"/>
            <a:chExt cx="255198" cy="246221"/>
          </a:xfrm>
        </p:grpSpPr>
        <p:sp>
          <p:nvSpPr>
            <p:cNvPr id="83" name="타원 82"/>
            <p:cNvSpPr/>
            <p:nvPr/>
          </p:nvSpPr>
          <p:spPr>
            <a:xfrm>
              <a:off x="4559601" y="1931361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552393" y="192688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192395" y="2543708"/>
            <a:ext cx="255198" cy="246221"/>
            <a:chOff x="4192395" y="2543708"/>
            <a:chExt cx="255198" cy="246221"/>
          </a:xfrm>
        </p:grpSpPr>
        <p:sp>
          <p:nvSpPr>
            <p:cNvPr id="82" name="타원 81"/>
            <p:cNvSpPr/>
            <p:nvPr/>
          </p:nvSpPr>
          <p:spPr>
            <a:xfrm>
              <a:off x="4199597" y="2549139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192395" y="254370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554984" y="3138707"/>
            <a:ext cx="255198" cy="246221"/>
            <a:chOff x="4554984" y="3138707"/>
            <a:chExt cx="255198" cy="246221"/>
          </a:xfrm>
        </p:grpSpPr>
        <p:sp>
          <p:nvSpPr>
            <p:cNvPr id="140" name="타원 139"/>
            <p:cNvSpPr/>
            <p:nvPr/>
          </p:nvSpPr>
          <p:spPr>
            <a:xfrm>
              <a:off x="4559605" y="3144061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554984" y="313870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272393" y="3172929"/>
            <a:ext cx="255198" cy="246221"/>
            <a:chOff x="5272393" y="3172929"/>
            <a:chExt cx="255198" cy="246221"/>
          </a:xfrm>
        </p:grpSpPr>
        <p:sp>
          <p:nvSpPr>
            <p:cNvPr id="141" name="타원 140"/>
            <p:cNvSpPr/>
            <p:nvPr/>
          </p:nvSpPr>
          <p:spPr>
            <a:xfrm>
              <a:off x="5279599" y="3178360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5272393" y="317292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13162" y="4653136"/>
            <a:ext cx="3717428" cy="1501135"/>
            <a:chOff x="1013162" y="4653136"/>
            <a:chExt cx="3717428" cy="1501135"/>
          </a:xfrm>
        </p:grpSpPr>
        <p:grpSp>
          <p:nvGrpSpPr>
            <p:cNvPr id="172" name="그룹 171"/>
            <p:cNvGrpSpPr/>
            <p:nvPr/>
          </p:nvGrpSpPr>
          <p:grpSpPr>
            <a:xfrm>
              <a:off x="1013162" y="5507940"/>
              <a:ext cx="3717428" cy="646331"/>
              <a:chOff x="1013162" y="5507940"/>
              <a:chExt cx="3717428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TextBox 172"/>
                  <p:cNvSpPr txBox="1"/>
                  <p:nvPr/>
                </p:nvSpPr>
                <p:spPr>
                  <a:xfrm>
                    <a:off x="1013162" y="5507940"/>
                    <a:ext cx="3717428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Case:</a:t>
                    </a:r>
                  </a:p>
                  <a:p>
                    <a:r>
                      <a:rPr lang="en-US" altLang="ko-KR" dirty="0" smtClean="0">
                        <a:cs typeface="Tahoma" panose="020B0604030504040204" pitchFamily="34" charset="0"/>
                      </a:rPr>
                      <a:t>    </a:t>
                    </a:r>
                    <a14:m>
                      <m:oMath xmlns:m="http://schemas.openxmlformats.org/officeDocument/2006/math">
                        <m:r>
                          <a:rPr lang="ko-KR" altLang="en-US" i="1"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→</m:t>
                        </m:r>
                      </m:oMath>
                    </a14:m>
                    <a:r>
                      <a:rPr lang="en-US" altLang="ko-KR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 </a:t>
                    </a:r>
                    <a:r>
                      <a:rPr lang="en-US" altLang="ko-KR" dirty="0" smtClean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store      and proceed </a:t>
                    </a:r>
                    <a:r>
                      <a:rPr lang="en-US" altLang="ko-KR" dirty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search</a:t>
                    </a:r>
                    <a:endParaRPr lang="ko-KR" altLang="en-US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3" name="TextBox 1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162" y="5507940"/>
                    <a:ext cx="3717428" cy="64633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311" t="-5660" r="-984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4" name="그룹 173"/>
              <p:cNvGrpSpPr/>
              <p:nvPr/>
            </p:nvGrpSpPr>
            <p:grpSpPr>
              <a:xfrm>
                <a:off x="1752292" y="5584716"/>
                <a:ext cx="255198" cy="246389"/>
                <a:chOff x="4196057" y="2537930"/>
                <a:chExt cx="255198" cy="246389"/>
              </a:xfrm>
            </p:grpSpPr>
            <p:sp>
              <p:nvSpPr>
                <p:cNvPr id="178" name="타원 177"/>
                <p:cNvSpPr/>
                <p:nvPr/>
              </p:nvSpPr>
              <p:spPr>
                <a:xfrm>
                  <a:off x="4197692" y="2543529"/>
                  <a:ext cx="240790" cy="2407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4196057" y="2537930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5</a:t>
                  </a:r>
                  <a:endParaRPr lang="ko-KR" altLang="en-US" sz="1000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75" name="그룹 174"/>
              <p:cNvGrpSpPr/>
              <p:nvPr/>
            </p:nvGrpSpPr>
            <p:grpSpPr>
              <a:xfrm>
                <a:off x="2256795" y="5830937"/>
                <a:ext cx="255198" cy="246389"/>
                <a:chOff x="4196057" y="2537930"/>
                <a:chExt cx="255198" cy="246389"/>
              </a:xfrm>
            </p:grpSpPr>
            <p:sp>
              <p:nvSpPr>
                <p:cNvPr id="176" name="타원 175"/>
                <p:cNvSpPr/>
                <p:nvPr/>
              </p:nvSpPr>
              <p:spPr>
                <a:xfrm>
                  <a:off x="4197692" y="2543529"/>
                  <a:ext cx="240790" cy="2407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4196057" y="2537930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5</a:t>
                  </a:r>
                  <a:endParaRPr lang="ko-KR" altLang="en-US" sz="1000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27" name="그룹 26"/>
            <p:cNvGrpSpPr/>
            <p:nvPr/>
          </p:nvGrpSpPr>
          <p:grpSpPr>
            <a:xfrm>
              <a:off x="1013162" y="4653136"/>
              <a:ext cx="1945213" cy="646331"/>
              <a:chOff x="1013162" y="4653136"/>
              <a:chExt cx="1945213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TextBox 179"/>
                  <p:cNvSpPr txBox="1"/>
                  <p:nvPr/>
                </p:nvSpPr>
                <p:spPr>
                  <a:xfrm>
                    <a:off x="1013162" y="4653136"/>
                    <a:ext cx="1945213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Case:</a:t>
                    </a:r>
                  </a:p>
                  <a:p>
                    <a:r>
                      <a:rPr lang="en-US" altLang="ko-KR" dirty="0">
                        <a:cs typeface="Tahoma" panose="020B0604030504040204" pitchFamily="34" charset="0"/>
                      </a:rPr>
                      <a:t> </a:t>
                    </a:r>
                    <a:r>
                      <a:rPr lang="en-US" altLang="ko-KR" dirty="0" smtClean="0">
                        <a:cs typeface="Tahoma" panose="020B0604030504040204" pitchFamily="34" charset="0"/>
                      </a:rPr>
                      <a:t>   </a:t>
                    </a:r>
                    <a14:m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→</m:t>
                        </m:r>
                      </m:oMath>
                    </a14:m>
                    <a:r>
                      <a:rPr lang="en-US" altLang="ko-KR" dirty="0" smtClean="0">
                        <a:latin typeface="Tahoma" panose="020B0604030504040204" pitchFamily="34" charset="0"/>
                        <a:cs typeface="Tahoma" panose="020B0604030504040204" pitchFamily="34" charset="0"/>
                      </a:rPr>
                      <a:t> stop search</a:t>
                    </a:r>
                    <a:endParaRPr lang="ko-KR" altLang="en-US" dirty="0">
                      <a:latin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0" name="TextBox 1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162" y="4653136"/>
                    <a:ext cx="1945213" cy="6463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508" t="-4717" r="-2821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1" name="그룹 180"/>
              <p:cNvGrpSpPr/>
              <p:nvPr/>
            </p:nvGrpSpPr>
            <p:grpSpPr>
              <a:xfrm>
                <a:off x="1752292" y="4729912"/>
                <a:ext cx="255198" cy="246389"/>
                <a:chOff x="4196057" y="2537930"/>
                <a:chExt cx="255198" cy="246389"/>
              </a:xfrm>
            </p:grpSpPr>
            <p:sp>
              <p:nvSpPr>
                <p:cNvPr id="185" name="타원 184"/>
                <p:cNvSpPr/>
                <p:nvPr/>
              </p:nvSpPr>
              <p:spPr>
                <a:xfrm>
                  <a:off x="4197692" y="2543529"/>
                  <a:ext cx="240790" cy="2407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86" name="TextBox 185"/>
                <p:cNvSpPr txBox="1"/>
                <p:nvPr/>
              </p:nvSpPr>
              <p:spPr>
                <a:xfrm>
                  <a:off x="4196057" y="2537930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6</a:t>
                  </a:r>
                  <a:endParaRPr lang="ko-KR" altLang="en-US" sz="1000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82" name="그룹 181"/>
              <p:cNvGrpSpPr/>
              <p:nvPr/>
            </p:nvGrpSpPr>
            <p:grpSpPr>
              <a:xfrm>
                <a:off x="2129196" y="4729912"/>
                <a:ext cx="255198" cy="246389"/>
                <a:chOff x="4196057" y="2537930"/>
                <a:chExt cx="255198" cy="246389"/>
              </a:xfrm>
            </p:grpSpPr>
            <p:sp>
              <p:nvSpPr>
                <p:cNvPr id="183" name="타원 182"/>
                <p:cNvSpPr/>
                <p:nvPr/>
              </p:nvSpPr>
              <p:spPr>
                <a:xfrm>
                  <a:off x="4197692" y="2543529"/>
                  <a:ext cx="240790" cy="2407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>
                  <a:off x="4196057" y="2537930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7</a:t>
                  </a:r>
                  <a:endParaRPr lang="ko-KR" altLang="en-US" sz="1000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87" name="그룹 186"/>
              <p:cNvGrpSpPr/>
              <p:nvPr/>
            </p:nvGrpSpPr>
            <p:grpSpPr>
              <a:xfrm>
                <a:off x="2494962" y="4729912"/>
                <a:ext cx="255198" cy="246389"/>
                <a:chOff x="4196057" y="2537930"/>
                <a:chExt cx="255198" cy="246389"/>
              </a:xfrm>
            </p:grpSpPr>
            <p:sp>
              <p:nvSpPr>
                <p:cNvPr id="188" name="타원 187"/>
                <p:cNvSpPr/>
                <p:nvPr/>
              </p:nvSpPr>
              <p:spPr>
                <a:xfrm>
                  <a:off x="4197692" y="2543529"/>
                  <a:ext cx="240790" cy="2407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89" name="TextBox 188"/>
                <p:cNvSpPr txBox="1"/>
                <p:nvPr/>
              </p:nvSpPr>
              <p:spPr>
                <a:xfrm>
                  <a:off x="4196057" y="2537930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 dirty="0" smtClean="0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8</a:t>
                  </a:r>
                  <a:endParaRPr lang="ko-KR" altLang="en-US" sz="1000" dirty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440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Remove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>
              <a:spLocks noChangeAspect="1"/>
            </p:cNvSpPr>
            <p:nvPr/>
          </p:nvSpPr>
          <p:spPr>
            <a:xfrm>
              <a:off x="4609102" y="2271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496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609102" y="3495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3959996" y="1375921"/>
            <a:ext cx="1440000" cy="1343543"/>
            <a:chOff x="3960000" y="2604226"/>
            <a:chExt cx="1440000" cy="1343543"/>
          </a:xfrm>
        </p:grpSpPr>
        <p:cxnSp>
          <p:nvCxnSpPr>
            <p:cNvPr id="145" name="직선 화살표 연결선 144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/>
            <p:cNvCxnSpPr/>
            <p:nvPr/>
          </p:nvCxnSpPr>
          <p:spPr>
            <a:xfrm rot="18000000" flipH="1">
              <a:off x="4500001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/>
            <p:nvPr/>
          </p:nvCxnSpPr>
          <p:spPr>
            <a:xfrm rot="14400000" flipH="1">
              <a:off x="4140000" y="2964226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3797130" y="1918940"/>
            <a:ext cx="325730" cy="246221"/>
            <a:chOff x="3797130" y="1918940"/>
            <a:chExt cx="325730" cy="246221"/>
          </a:xfrm>
        </p:grpSpPr>
        <p:sp>
          <p:nvSpPr>
            <p:cNvPr id="47" name="타원 46"/>
            <p:cNvSpPr/>
            <p:nvPr/>
          </p:nvSpPr>
          <p:spPr>
            <a:xfrm>
              <a:off x="3839596" y="1924371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97130" y="1918940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54656" y="2538174"/>
            <a:ext cx="325730" cy="246221"/>
            <a:chOff x="4154656" y="2538174"/>
            <a:chExt cx="325730" cy="246221"/>
          </a:xfrm>
        </p:grpSpPr>
        <p:sp>
          <p:nvSpPr>
            <p:cNvPr id="48" name="타원 47"/>
            <p:cNvSpPr/>
            <p:nvPr/>
          </p:nvSpPr>
          <p:spPr>
            <a:xfrm>
              <a:off x="4197117" y="2543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54656" y="253817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877128" y="2543049"/>
            <a:ext cx="325730" cy="246735"/>
            <a:chOff x="4877128" y="2543049"/>
            <a:chExt cx="325730" cy="246735"/>
          </a:xfrm>
        </p:grpSpPr>
        <p:sp>
          <p:nvSpPr>
            <p:cNvPr id="49" name="타원 48"/>
            <p:cNvSpPr/>
            <p:nvPr/>
          </p:nvSpPr>
          <p:spPr>
            <a:xfrm>
              <a:off x="4923229" y="2548994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877128" y="254304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192396" y="1316889"/>
            <a:ext cx="255198" cy="246221"/>
            <a:chOff x="4192396" y="1316889"/>
            <a:chExt cx="255198" cy="246221"/>
          </a:xfrm>
        </p:grpSpPr>
        <p:sp>
          <p:nvSpPr>
            <p:cNvPr id="45" name="타원 44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13162" y="4653136"/>
            <a:ext cx="2124241" cy="646331"/>
            <a:chOff x="1013162" y="4653136"/>
            <a:chExt cx="212424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013162" y="4653136"/>
                  <a:ext cx="194521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Case:</a:t>
                  </a:r>
                </a:p>
                <a:p>
                  <a:r>
                    <a:rPr lang="en-US" altLang="ko-KR" dirty="0">
                      <a:cs typeface="Tahoma" panose="020B0604030504040204" pitchFamily="34" charset="0"/>
                    </a:rPr>
                    <a:t> </a:t>
                  </a:r>
                  <a:r>
                    <a:rPr lang="en-US" altLang="ko-KR" dirty="0" smtClean="0">
                      <a:cs typeface="Tahoma" panose="020B0604030504040204" pitchFamily="34" charset="0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→</m:t>
                      </m:r>
                    </m:oMath>
                  </a14:m>
                  <a:r>
                    <a:rPr lang="en-US" altLang="ko-KR" dirty="0" smtClean="0">
                      <a:latin typeface="Tahoma" panose="020B0604030504040204" pitchFamily="34" charset="0"/>
                      <a:cs typeface="Tahoma" panose="020B0604030504040204" pitchFamily="34" charset="0"/>
                    </a:rPr>
                    <a:t> stop search</a:t>
                  </a:r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162" y="4653136"/>
                  <a:ext cx="1945213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2508" t="-4717" r="-2821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그룹 58"/>
            <p:cNvGrpSpPr/>
            <p:nvPr/>
          </p:nvGrpSpPr>
          <p:grpSpPr>
            <a:xfrm>
              <a:off x="1752292" y="4729912"/>
              <a:ext cx="255198" cy="246389"/>
              <a:chOff x="4196057" y="2537930"/>
              <a:chExt cx="255198" cy="246389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196057" y="2537930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9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2088361" y="4729912"/>
              <a:ext cx="325730" cy="246389"/>
              <a:chOff x="4155222" y="2537930"/>
              <a:chExt cx="325730" cy="246389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55222" y="2537930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454127" y="4732711"/>
              <a:ext cx="325730" cy="246389"/>
              <a:chOff x="4157656" y="2537930"/>
              <a:chExt cx="325730" cy="246389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157656" y="2537930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11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2811673" y="4729912"/>
              <a:ext cx="325730" cy="246389"/>
              <a:chOff x="4157656" y="2537930"/>
              <a:chExt cx="325730" cy="246389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157656" y="2537930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12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788143" y="5404964"/>
            <a:ext cx="756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number of ball stored is equal to or more than 3, remove the balls</a:t>
            </a:r>
            <a:endParaRPr lang="ko-KR" altLang="en-US" dirty="0">
              <a:solidFill>
                <a:schemeClr val="accent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02773" y="328498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recursion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2881940" y="1397794"/>
            <a:ext cx="1440000" cy="720002"/>
            <a:chOff x="3960000" y="3227767"/>
            <a:chExt cx="1440000" cy="720002"/>
          </a:xfrm>
        </p:grpSpPr>
        <p:cxnSp>
          <p:nvCxnSpPr>
            <p:cNvPr id="145" name="직선 화살표 연결선 144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/>
          <p:cNvGrpSpPr/>
          <p:nvPr/>
        </p:nvGrpSpPr>
        <p:grpSpPr>
          <a:xfrm>
            <a:off x="3596676" y="1397793"/>
            <a:ext cx="1440000" cy="720002"/>
            <a:chOff x="3960000" y="3227767"/>
            <a:chExt cx="1440000" cy="720002"/>
          </a:xfrm>
        </p:grpSpPr>
        <p:cxnSp>
          <p:nvCxnSpPr>
            <p:cNvPr id="103" name="직선 화살표 연결선 102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/>
          <p:cNvGrpSpPr/>
          <p:nvPr/>
        </p:nvGrpSpPr>
        <p:grpSpPr>
          <a:xfrm>
            <a:off x="5037517" y="1397792"/>
            <a:ext cx="1440000" cy="720002"/>
            <a:chOff x="3960000" y="3227767"/>
            <a:chExt cx="1440000" cy="720002"/>
          </a:xfrm>
        </p:grpSpPr>
        <p:cxnSp>
          <p:nvCxnSpPr>
            <p:cNvPr id="108" name="직선 화살표 연결선 107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472401" y="1322793"/>
            <a:ext cx="255198" cy="246221"/>
            <a:chOff x="4192396" y="1316889"/>
            <a:chExt cx="255198" cy="246221"/>
          </a:xfrm>
        </p:grpSpPr>
        <p:sp>
          <p:nvSpPr>
            <p:cNvPr id="45" name="타원 44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4191560" y="1328561"/>
            <a:ext cx="255198" cy="246221"/>
            <a:chOff x="4192396" y="1316889"/>
            <a:chExt cx="255198" cy="246221"/>
          </a:xfrm>
        </p:grpSpPr>
        <p:sp>
          <p:nvSpPr>
            <p:cNvPr id="97" name="타원 96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5632401" y="1328561"/>
            <a:ext cx="255198" cy="246221"/>
            <a:chOff x="4192396" y="1316889"/>
            <a:chExt cx="255198" cy="246221"/>
          </a:xfrm>
        </p:grpSpPr>
        <p:sp>
          <p:nvSpPr>
            <p:cNvPr id="100" name="타원 99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13162" y="4653136"/>
            <a:ext cx="3370700" cy="369332"/>
            <a:chOff x="1013162" y="4653136"/>
            <a:chExt cx="3370700" cy="369332"/>
          </a:xfrm>
        </p:grpSpPr>
        <p:sp>
          <p:nvSpPr>
            <p:cNvPr id="113" name="TextBox 112"/>
            <p:cNvSpPr txBox="1"/>
            <p:nvPr/>
          </p:nvSpPr>
          <p:spPr>
            <a:xfrm>
              <a:off x="1013162" y="4653136"/>
              <a:ext cx="250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Traverse starting from 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3421940" y="4714607"/>
              <a:ext cx="255198" cy="246389"/>
              <a:chOff x="4196057" y="2537930"/>
              <a:chExt cx="255198" cy="246389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196057" y="2537930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>
              <a:off x="3775302" y="4714607"/>
              <a:ext cx="255198" cy="246221"/>
              <a:chOff x="4192396" y="1316889"/>
              <a:chExt cx="255198" cy="246221"/>
            </a:xfrm>
          </p:grpSpPr>
          <p:sp>
            <p:nvSpPr>
              <p:cNvPr id="116" name="타원 115"/>
              <p:cNvSpPr/>
              <p:nvPr/>
            </p:nvSpPr>
            <p:spPr>
              <a:xfrm>
                <a:off x="4197117" y="1319605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4192396" y="131688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>
              <a:off x="4128664" y="4711892"/>
              <a:ext cx="255198" cy="246221"/>
              <a:chOff x="4192396" y="1316889"/>
              <a:chExt cx="255198" cy="246221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4197117" y="1319605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192396" y="131688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62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2881940" y="1397794"/>
            <a:ext cx="1440000" cy="720002"/>
            <a:chOff x="3960000" y="3227767"/>
            <a:chExt cx="1440000" cy="720002"/>
          </a:xfrm>
        </p:grpSpPr>
        <p:cxnSp>
          <p:nvCxnSpPr>
            <p:cNvPr id="145" name="직선 화살표 연결선 144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472401" y="1322793"/>
            <a:ext cx="255198" cy="246221"/>
            <a:chOff x="4192396" y="1316889"/>
            <a:chExt cx="255198" cy="246221"/>
          </a:xfrm>
        </p:grpSpPr>
        <p:sp>
          <p:nvSpPr>
            <p:cNvPr id="45" name="타원 44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13162" y="4653136"/>
            <a:ext cx="2535759" cy="646331"/>
            <a:chOff x="1013162" y="4653136"/>
            <a:chExt cx="253575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Mark true for </a:t>
                  </a:r>
                </a:p>
                <a:p>
                  <a:r>
                    <a:rPr lang="en-US" altLang="ko-KR" dirty="0">
                      <a:cs typeface="Tahoma" panose="020B0604030504040204" pitchFamily="34" charset="0"/>
                    </a:rPr>
                    <a:t> </a:t>
                  </a:r>
                  <a:r>
                    <a:rPr lang="en-US" altLang="ko-KR" dirty="0" smtClean="0">
                      <a:cs typeface="Tahoma" panose="020B0604030504040204" pitchFamily="34" charset="0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→</m:t>
                      </m:r>
                    </m:oMath>
                  </a14:m>
                  <a:r>
                    <a:rPr lang="en-US" altLang="ko-KR" dirty="0" smtClean="0">
                      <a:latin typeface="Tahoma" panose="020B0604030504040204" pitchFamily="34" charset="0"/>
                      <a:cs typeface="Tahoma" panose="020B0604030504040204" pitchFamily="34" charset="0"/>
                    </a:rPr>
                    <a:t> proceed traversal</a:t>
                  </a:r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1923" t="-4717" r="-1923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그룹 55"/>
            <p:cNvGrpSpPr/>
            <p:nvPr/>
          </p:nvGrpSpPr>
          <p:grpSpPr>
            <a:xfrm>
              <a:off x="2505250" y="4723499"/>
              <a:ext cx="255198" cy="246389"/>
              <a:chOff x="4196057" y="2537930"/>
              <a:chExt cx="255198" cy="246389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196057" y="2537930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4191431" y="1318825"/>
            <a:ext cx="255198" cy="246221"/>
            <a:chOff x="4192396" y="1316889"/>
            <a:chExt cx="255198" cy="246221"/>
          </a:xfrm>
        </p:grpSpPr>
        <p:sp>
          <p:nvSpPr>
            <p:cNvPr id="41" name="타원 40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110590" y="1928889"/>
            <a:ext cx="255198" cy="246221"/>
            <a:chOff x="4192396" y="1316889"/>
            <a:chExt cx="255198" cy="246221"/>
          </a:xfrm>
        </p:grpSpPr>
        <p:sp>
          <p:nvSpPr>
            <p:cNvPr id="44" name="타원 43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835729" y="1927300"/>
            <a:ext cx="255198" cy="246221"/>
            <a:chOff x="4192396" y="1316889"/>
            <a:chExt cx="255198" cy="246221"/>
          </a:xfrm>
        </p:grpSpPr>
        <p:sp>
          <p:nvSpPr>
            <p:cNvPr id="48" name="타원 47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포인트가 5개인 별 18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53" name="포인트가 5개인 별 52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82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594670" y="1394254"/>
            <a:ext cx="1440000" cy="720002"/>
            <a:chOff x="3960000" y="3227767"/>
            <a:chExt cx="1440000" cy="720002"/>
          </a:xfrm>
        </p:grpSpPr>
        <p:cxnSp>
          <p:nvCxnSpPr>
            <p:cNvPr id="66" name="직선 화살표 연결선 65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4191431" y="1318825"/>
            <a:ext cx="255198" cy="246221"/>
            <a:chOff x="4192396" y="1316889"/>
            <a:chExt cx="255198" cy="246221"/>
          </a:xfrm>
        </p:grpSpPr>
        <p:sp>
          <p:nvSpPr>
            <p:cNvPr id="45" name="타원 44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476255" y="1318824"/>
            <a:ext cx="255198" cy="246221"/>
            <a:chOff x="4192396" y="1316889"/>
            <a:chExt cx="255198" cy="246221"/>
          </a:xfrm>
        </p:grpSpPr>
        <p:sp>
          <p:nvSpPr>
            <p:cNvPr id="71" name="타원 70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835729" y="1927300"/>
            <a:ext cx="255198" cy="246221"/>
            <a:chOff x="4192396" y="1316889"/>
            <a:chExt cx="255198" cy="246221"/>
          </a:xfrm>
        </p:grpSpPr>
        <p:sp>
          <p:nvSpPr>
            <p:cNvPr id="74" name="타원 73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013162" y="4653136"/>
            <a:ext cx="2535759" cy="646331"/>
            <a:chOff x="1013162" y="4653136"/>
            <a:chExt cx="253575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Mark true for </a:t>
                  </a:r>
                </a:p>
                <a:p>
                  <a:r>
                    <a:rPr lang="en-US" altLang="ko-KR" dirty="0">
                      <a:cs typeface="Tahoma" panose="020B0604030504040204" pitchFamily="34" charset="0"/>
                    </a:rPr>
                    <a:t> </a:t>
                  </a:r>
                  <a:r>
                    <a:rPr lang="en-US" altLang="ko-KR" dirty="0" smtClean="0">
                      <a:cs typeface="Tahoma" panose="020B0604030504040204" pitchFamily="34" charset="0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→</m:t>
                      </m:r>
                    </m:oMath>
                  </a14:m>
                  <a:r>
                    <a:rPr lang="en-US" altLang="ko-KR" dirty="0" smtClean="0">
                      <a:latin typeface="Tahoma" panose="020B0604030504040204" pitchFamily="34" charset="0"/>
                      <a:cs typeface="Tahoma" panose="020B0604030504040204" pitchFamily="34" charset="0"/>
                    </a:rPr>
                    <a:t> proceed traversal</a:t>
                  </a:r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1923" t="-4717" r="-1923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그룹 77"/>
            <p:cNvGrpSpPr/>
            <p:nvPr/>
          </p:nvGrpSpPr>
          <p:grpSpPr>
            <a:xfrm>
              <a:off x="2505250" y="4723499"/>
              <a:ext cx="255198" cy="246389"/>
              <a:chOff x="4196057" y="2537930"/>
              <a:chExt cx="255198" cy="246389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4196057" y="2537930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4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84" name="포인트가 5개인 별 83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7" name="포인트가 5개인 별 86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포인트가 5개인 별 87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3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Submission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Upload ETL</a:t>
            </a:r>
          </a:p>
          <a:p>
            <a:pPr lvl="1"/>
            <a:r>
              <a:rPr lang="en-US" altLang="ko-KR" sz="2200" dirty="0" smtClean="0"/>
              <a:t>Attach a zip file of your project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Due date</a:t>
            </a:r>
          </a:p>
          <a:p>
            <a:pPr lvl="1"/>
            <a:r>
              <a:rPr lang="en-US" altLang="ko-KR" sz="2200" dirty="0" smtClean="0"/>
              <a:t>By </a:t>
            </a:r>
            <a:r>
              <a:rPr lang="en-US" altLang="ko-KR" sz="2200" dirty="0" smtClean="0">
                <a:solidFill>
                  <a:srgbClr val="FF0000"/>
                </a:solidFill>
              </a:rPr>
              <a:t>11:59 pm, Tuesday, December 3</a:t>
            </a:r>
            <a:r>
              <a:rPr lang="en-US" altLang="ko-KR" sz="2200" baseline="30000" dirty="0" smtClean="0">
                <a:solidFill>
                  <a:srgbClr val="FF0000"/>
                </a:solidFill>
              </a:rPr>
              <a:t>rd</a:t>
            </a:r>
            <a:endParaRPr lang="en-US" altLang="ko-KR" sz="2200" dirty="0" smtClean="0">
              <a:solidFill>
                <a:srgbClr val="FF0000"/>
              </a:solidFill>
            </a:endParaRPr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423084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2881940" y="1397794"/>
            <a:ext cx="1440000" cy="720002"/>
            <a:chOff x="3960000" y="3227767"/>
            <a:chExt cx="1440000" cy="720002"/>
          </a:xfrm>
        </p:grpSpPr>
        <p:cxnSp>
          <p:nvCxnSpPr>
            <p:cNvPr id="145" name="직선 화살표 연결선 144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472401" y="1322793"/>
            <a:ext cx="255198" cy="246221"/>
            <a:chOff x="4192396" y="1316889"/>
            <a:chExt cx="255198" cy="246221"/>
          </a:xfrm>
        </p:grpSpPr>
        <p:sp>
          <p:nvSpPr>
            <p:cNvPr id="45" name="타원 44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13162" y="4653136"/>
            <a:ext cx="427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traversal because it is already true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포인트가 5개인 별 34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포인트가 5개인 별 35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38" name="포인트가 5개인 별 37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7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240000" y="1997998"/>
            <a:ext cx="1440000" cy="720002"/>
            <a:chOff x="3960000" y="3227767"/>
            <a:chExt cx="1440000" cy="720002"/>
          </a:xfrm>
        </p:grpSpPr>
        <p:cxnSp>
          <p:nvCxnSpPr>
            <p:cNvPr id="66" name="직선 화살표 연결선 65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>
            <a:off x="3835729" y="1927300"/>
            <a:ext cx="255198" cy="246221"/>
            <a:chOff x="4192396" y="1316889"/>
            <a:chExt cx="255198" cy="246221"/>
          </a:xfrm>
        </p:grpSpPr>
        <p:sp>
          <p:nvSpPr>
            <p:cNvPr id="74" name="타원 73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013162" y="4653136"/>
            <a:ext cx="2535759" cy="646331"/>
            <a:chOff x="1013162" y="4653136"/>
            <a:chExt cx="253575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Mark true for </a:t>
                  </a:r>
                </a:p>
                <a:p>
                  <a:r>
                    <a:rPr lang="en-US" altLang="ko-KR" dirty="0">
                      <a:cs typeface="Tahoma" panose="020B0604030504040204" pitchFamily="34" charset="0"/>
                    </a:rPr>
                    <a:t> </a:t>
                  </a:r>
                  <a:r>
                    <a:rPr lang="en-US" altLang="ko-KR" dirty="0" smtClean="0">
                      <a:cs typeface="Tahoma" panose="020B0604030504040204" pitchFamily="34" charset="0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→</m:t>
                      </m:r>
                    </m:oMath>
                  </a14:m>
                  <a:r>
                    <a:rPr lang="en-US" altLang="ko-KR" dirty="0" smtClean="0">
                      <a:latin typeface="Tahoma" panose="020B0604030504040204" pitchFamily="34" charset="0"/>
                      <a:cs typeface="Tahoma" panose="020B0604030504040204" pitchFamily="34" charset="0"/>
                    </a:rPr>
                    <a:t> proceed traversal</a:t>
                  </a:r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1923" t="-4717" r="-1923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그룹 77"/>
            <p:cNvGrpSpPr/>
            <p:nvPr/>
          </p:nvGrpSpPr>
          <p:grpSpPr>
            <a:xfrm>
              <a:off x="2505250" y="4723499"/>
              <a:ext cx="255198" cy="246389"/>
              <a:chOff x="4196057" y="2537930"/>
              <a:chExt cx="255198" cy="246389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4196057" y="2537930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8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110099" y="1931654"/>
            <a:ext cx="255198" cy="246221"/>
            <a:chOff x="4192396" y="1316889"/>
            <a:chExt cx="255198" cy="246221"/>
          </a:xfrm>
        </p:grpSpPr>
        <p:sp>
          <p:nvSpPr>
            <p:cNvPr id="33" name="타원 32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437135" y="2538125"/>
            <a:ext cx="325730" cy="246221"/>
            <a:chOff x="4157131" y="1316194"/>
            <a:chExt cx="325730" cy="246221"/>
          </a:xfrm>
        </p:grpSpPr>
        <p:sp>
          <p:nvSpPr>
            <p:cNvPr id="36" name="타원 35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157135" y="2542475"/>
            <a:ext cx="325730" cy="246221"/>
            <a:chOff x="4157131" y="1316194"/>
            <a:chExt cx="325730" cy="246221"/>
          </a:xfrm>
        </p:grpSpPr>
        <p:sp>
          <p:nvSpPr>
            <p:cNvPr id="39" name="타원 38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1" name="포인트가 5개인 별 40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5개인 별 41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포인트가 5개인 별 42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46" name="포인트가 5개인 별 45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515215" y="1997998"/>
            <a:ext cx="1440000" cy="720002"/>
            <a:chOff x="3960000" y="3227767"/>
            <a:chExt cx="1440000" cy="720002"/>
          </a:xfrm>
        </p:grpSpPr>
        <p:cxnSp>
          <p:nvCxnSpPr>
            <p:cNvPr id="66" name="직선 화살표 연결선 65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1013162" y="4653136"/>
            <a:ext cx="2535759" cy="646331"/>
            <a:chOff x="1013162" y="4653136"/>
            <a:chExt cx="253575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Mark true for </a:t>
                  </a:r>
                </a:p>
                <a:p>
                  <a:r>
                    <a:rPr lang="en-US" altLang="ko-KR" dirty="0">
                      <a:cs typeface="Tahoma" panose="020B0604030504040204" pitchFamily="34" charset="0"/>
                    </a:rPr>
                    <a:t> </a:t>
                  </a:r>
                  <a:r>
                    <a:rPr lang="en-US" altLang="ko-KR" dirty="0" smtClean="0">
                      <a:cs typeface="Tahoma" panose="020B0604030504040204" pitchFamily="34" charset="0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→</m:t>
                      </m:r>
                    </m:oMath>
                  </a14:m>
                  <a:r>
                    <a:rPr lang="en-US" altLang="ko-KR" dirty="0" smtClean="0">
                      <a:latin typeface="Tahoma" panose="020B0604030504040204" pitchFamily="34" charset="0"/>
                      <a:cs typeface="Tahoma" panose="020B0604030504040204" pitchFamily="34" charset="0"/>
                    </a:rPr>
                    <a:t> proceed traversal</a:t>
                  </a:r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1923" t="-4717" r="-1923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그룹 77"/>
            <p:cNvGrpSpPr/>
            <p:nvPr/>
          </p:nvGrpSpPr>
          <p:grpSpPr>
            <a:xfrm>
              <a:off x="2505250" y="4723499"/>
              <a:ext cx="255198" cy="246389"/>
              <a:chOff x="4196057" y="2537930"/>
              <a:chExt cx="255198" cy="246389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4196057" y="2537930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9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110099" y="1931654"/>
            <a:ext cx="255198" cy="246221"/>
            <a:chOff x="4192396" y="1316889"/>
            <a:chExt cx="255198" cy="246221"/>
          </a:xfrm>
        </p:grpSpPr>
        <p:sp>
          <p:nvSpPr>
            <p:cNvPr id="33" name="타원 32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1" name="포인트가 5개인 별 40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5개인 별 41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포인트가 5개인 별 42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5개인 별 43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3437135" y="2538125"/>
            <a:ext cx="325730" cy="246221"/>
            <a:chOff x="4157131" y="1316194"/>
            <a:chExt cx="325730" cy="246221"/>
          </a:xfrm>
        </p:grpSpPr>
        <p:sp>
          <p:nvSpPr>
            <p:cNvPr id="46" name="타원 45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3809485" y="1926125"/>
            <a:ext cx="325730" cy="246221"/>
            <a:chOff x="4157131" y="1316194"/>
            <a:chExt cx="325730" cy="246221"/>
          </a:xfrm>
        </p:grpSpPr>
        <p:sp>
          <p:nvSpPr>
            <p:cNvPr id="49" name="타원 48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52" name="포인트가 5개인 별 51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49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239999" y="1997998"/>
            <a:ext cx="1440000" cy="720002"/>
            <a:chOff x="3960000" y="3227767"/>
            <a:chExt cx="1440000" cy="720002"/>
          </a:xfrm>
        </p:grpSpPr>
        <p:cxnSp>
          <p:nvCxnSpPr>
            <p:cNvPr id="66" name="직선 화살표 연결선 65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포인트가 5개인 별 40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5개인 별 41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포인트가 5개인 별 42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5개인 별 43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3809485" y="1926125"/>
            <a:ext cx="325730" cy="246221"/>
            <a:chOff x="4157131" y="1316194"/>
            <a:chExt cx="325730" cy="246221"/>
          </a:xfrm>
        </p:grpSpPr>
        <p:sp>
          <p:nvSpPr>
            <p:cNvPr id="49" name="타원 48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12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13162" y="4653136"/>
            <a:ext cx="427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traversal because it is already true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39" name="포인트가 5개인 별 38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8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880000" y="2630871"/>
            <a:ext cx="1440000" cy="720002"/>
            <a:chOff x="3960000" y="3227767"/>
            <a:chExt cx="1440000" cy="720002"/>
          </a:xfrm>
        </p:grpSpPr>
        <p:cxnSp>
          <p:nvCxnSpPr>
            <p:cNvPr id="66" name="직선 화살표 연결선 65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013162" y="4653136"/>
            <a:ext cx="2535759" cy="646331"/>
            <a:chOff x="1013162" y="4653136"/>
            <a:chExt cx="253575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Mark true for </a:t>
                  </a:r>
                </a:p>
                <a:p>
                  <a:r>
                    <a:rPr lang="en-US" altLang="ko-KR" dirty="0">
                      <a:cs typeface="Tahoma" panose="020B0604030504040204" pitchFamily="34" charset="0"/>
                    </a:rPr>
                    <a:t> </a:t>
                  </a:r>
                  <a:r>
                    <a:rPr lang="en-US" altLang="ko-KR" dirty="0" smtClean="0">
                      <a:cs typeface="Tahoma" panose="020B0604030504040204" pitchFamily="34" charset="0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→</m:t>
                      </m:r>
                    </m:oMath>
                  </a14:m>
                  <a:r>
                    <a:rPr lang="en-US" altLang="ko-KR" dirty="0" smtClean="0">
                      <a:latin typeface="Tahoma" panose="020B0604030504040204" pitchFamily="34" charset="0"/>
                      <a:cs typeface="Tahoma" panose="020B0604030504040204" pitchFamily="34" charset="0"/>
                    </a:rPr>
                    <a:t> proceed traversal</a:t>
                  </a:r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1923" t="-4717" r="-1923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그룹 77"/>
            <p:cNvGrpSpPr/>
            <p:nvPr/>
          </p:nvGrpSpPr>
          <p:grpSpPr>
            <a:xfrm>
              <a:off x="2464415" y="4723667"/>
              <a:ext cx="325730" cy="246221"/>
              <a:chOff x="4155222" y="2538098"/>
              <a:chExt cx="325730" cy="246221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4155222" y="2538098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13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1" name="포인트가 5개인 별 40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5개인 별 41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포인트가 5개인 별 42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5개인 별 43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3437135" y="2540889"/>
            <a:ext cx="325730" cy="246221"/>
            <a:chOff x="4157131" y="1316194"/>
            <a:chExt cx="325730" cy="246221"/>
          </a:xfrm>
        </p:grpSpPr>
        <p:sp>
          <p:nvSpPr>
            <p:cNvPr id="46" name="타원 45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13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7135" y="2540889"/>
            <a:ext cx="325730" cy="246221"/>
            <a:chOff x="4157131" y="1316194"/>
            <a:chExt cx="325730" cy="246221"/>
          </a:xfrm>
        </p:grpSpPr>
        <p:sp>
          <p:nvSpPr>
            <p:cNvPr id="38" name="타원 37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0" name="포인트가 5개인 별 39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52" name="포인트가 5개인 별 51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7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600000" y="2626303"/>
            <a:ext cx="1440000" cy="720002"/>
            <a:chOff x="3960000" y="3227767"/>
            <a:chExt cx="1440000" cy="720002"/>
          </a:xfrm>
        </p:grpSpPr>
        <p:cxnSp>
          <p:nvCxnSpPr>
            <p:cNvPr id="66" name="직선 화살표 연결선 65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013162" y="4653136"/>
            <a:ext cx="2535759" cy="646331"/>
            <a:chOff x="1013162" y="4653136"/>
            <a:chExt cx="253575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Mark true for </a:t>
                  </a:r>
                </a:p>
                <a:p>
                  <a:r>
                    <a:rPr lang="en-US" altLang="ko-KR" dirty="0">
                      <a:cs typeface="Tahoma" panose="020B0604030504040204" pitchFamily="34" charset="0"/>
                    </a:rPr>
                    <a:t> </a:t>
                  </a:r>
                  <a:r>
                    <a:rPr lang="en-US" altLang="ko-KR" dirty="0" smtClean="0">
                      <a:cs typeface="Tahoma" panose="020B0604030504040204" pitchFamily="34" charset="0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cs typeface="Tahoma" panose="020B0604030504040204" pitchFamily="34" charset="0"/>
                        </a:rPr>
                        <m:t>→</m:t>
                      </m:r>
                    </m:oMath>
                  </a14:m>
                  <a:r>
                    <a:rPr lang="en-US" altLang="ko-KR" dirty="0" smtClean="0">
                      <a:latin typeface="Tahoma" panose="020B0604030504040204" pitchFamily="34" charset="0"/>
                      <a:cs typeface="Tahoma" panose="020B0604030504040204" pitchFamily="34" charset="0"/>
                    </a:rPr>
                    <a:t> proceed traversal</a:t>
                  </a:r>
                  <a:endParaRPr lang="ko-KR" altLang="en-US" dirty="0">
                    <a:latin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162" y="4653136"/>
                  <a:ext cx="2535759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1923" t="-4717" r="-1923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8" name="그룹 77"/>
            <p:cNvGrpSpPr/>
            <p:nvPr/>
          </p:nvGrpSpPr>
          <p:grpSpPr>
            <a:xfrm>
              <a:off x="2464415" y="4723667"/>
              <a:ext cx="325730" cy="246221"/>
              <a:chOff x="4155222" y="2538098"/>
              <a:chExt cx="325730" cy="246221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4155222" y="2538098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14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1" name="포인트가 5개인 별 40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5개인 별 41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포인트가 5개인 별 42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5개인 별 43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3437135" y="2540889"/>
            <a:ext cx="325730" cy="246221"/>
            <a:chOff x="4157131" y="1316194"/>
            <a:chExt cx="325730" cy="246221"/>
          </a:xfrm>
        </p:grpSpPr>
        <p:sp>
          <p:nvSpPr>
            <p:cNvPr id="46" name="타원 45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157135" y="2540889"/>
            <a:ext cx="325730" cy="246221"/>
            <a:chOff x="4157131" y="1316194"/>
            <a:chExt cx="325730" cy="246221"/>
          </a:xfrm>
        </p:grpSpPr>
        <p:sp>
          <p:nvSpPr>
            <p:cNvPr id="38" name="타원 37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0" name="포인트가 5개인 별 39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포인트가 5개인 별 33"/>
          <p:cNvSpPr/>
          <p:nvPr/>
        </p:nvSpPr>
        <p:spPr>
          <a:xfrm>
            <a:off x="4233267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36" name="포인트가 5개인 별 35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68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880000" y="2630871"/>
            <a:ext cx="1440000" cy="720002"/>
            <a:chOff x="3960000" y="3227767"/>
            <a:chExt cx="1440000" cy="720002"/>
          </a:xfrm>
        </p:grpSpPr>
        <p:cxnSp>
          <p:nvCxnSpPr>
            <p:cNvPr id="66" name="직선 화살표 연결선 65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포인트가 5개인 별 40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5개인 별 41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포인트가 5개인 별 42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5개인 별 43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3437135" y="2540889"/>
            <a:ext cx="325730" cy="246221"/>
            <a:chOff x="4157131" y="1316194"/>
            <a:chExt cx="325730" cy="246221"/>
          </a:xfrm>
        </p:grpSpPr>
        <p:sp>
          <p:nvSpPr>
            <p:cNvPr id="46" name="타원 45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0" name="포인트가 5개인 별 39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포인트가 5개인 별 33"/>
          <p:cNvSpPr/>
          <p:nvPr/>
        </p:nvSpPr>
        <p:spPr>
          <a:xfrm>
            <a:off x="4233267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13162" y="4653136"/>
            <a:ext cx="427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traversal because it is already true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48" name="포인트가 5개인 별 47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70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240000" y="1997998"/>
            <a:ext cx="1440000" cy="720002"/>
            <a:chOff x="3960000" y="3227767"/>
            <a:chExt cx="1440000" cy="720002"/>
          </a:xfrm>
        </p:grpSpPr>
        <p:cxnSp>
          <p:nvCxnSpPr>
            <p:cNvPr id="66" name="직선 화살표 연결선 65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>
            <a:off x="3835729" y="1927300"/>
            <a:ext cx="255198" cy="246221"/>
            <a:chOff x="4192396" y="1316889"/>
            <a:chExt cx="255198" cy="246221"/>
          </a:xfrm>
        </p:grpSpPr>
        <p:sp>
          <p:nvSpPr>
            <p:cNvPr id="74" name="타원 73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110099" y="1931654"/>
            <a:ext cx="255198" cy="246221"/>
            <a:chOff x="4192396" y="1316889"/>
            <a:chExt cx="255198" cy="246221"/>
          </a:xfrm>
        </p:grpSpPr>
        <p:sp>
          <p:nvSpPr>
            <p:cNvPr id="33" name="타원 32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437135" y="2538125"/>
            <a:ext cx="325730" cy="246221"/>
            <a:chOff x="4157131" y="1316194"/>
            <a:chExt cx="325730" cy="246221"/>
          </a:xfrm>
        </p:grpSpPr>
        <p:sp>
          <p:nvSpPr>
            <p:cNvPr id="36" name="타원 35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157135" y="2542475"/>
            <a:ext cx="325730" cy="246221"/>
            <a:chOff x="4157131" y="1316194"/>
            <a:chExt cx="325730" cy="246221"/>
          </a:xfrm>
        </p:grpSpPr>
        <p:sp>
          <p:nvSpPr>
            <p:cNvPr id="39" name="타원 38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1" name="포인트가 5개인 별 40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5개인 별 41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포인트가 5개인 별 42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5개인 별 43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포인트가 5개인 별 44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포인트가 5개인 별 45"/>
          <p:cNvSpPr/>
          <p:nvPr/>
        </p:nvSpPr>
        <p:spPr>
          <a:xfrm>
            <a:off x="4233267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48" name="포인트가 5개인 별 47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880000" y="2630871"/>
            <a:ext cx="1440000" cy="720002"/>
            <a:chOff x="3960000" y="3227767"/>
            <a:chExt cx="1440000" cy="720002"/>
          </a:xfrm>
        </p:grpSpPr>
        <p:cxnSp>
          <p:nvCxnSpPr>
            <p:cNvPr id="66" name="직선 화살표 연결선 65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포인트가 5개인 별 40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5개인 별 41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포인트가 5개인 별 42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5개인 별 43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3437135" y="2540889"/>
            <a:ext cx="325730" cy="246221"/>
            <a:chOff x="4157131" y="1316194"/>
            <a:chExt cx="325730" cy="246221"/>
          </a:xfrm>
        </p:grpSpPr>
        <p:sp>
          <p:nvSpPr>
            <p:cNvPr id="46" name="타원 45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0" name="포인트가 5개인 별 39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포인트가 5개인 별 33"/>
          <p:cNvSpPr/>
          <p:nvPr/>
        </p:nvSpPr>
        <p:spPr>
          <a:xfrm>
            <a:off x="4233267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13162" y="4653136"/>
            <a:ext cx="427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traversal because it is already true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29" name="포인트가 5개인 별 28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16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600000" y="2626303"/>
            <a:ext cx="1440000" cy="720002"/>
            <a:chOff x="3960000" y="3227767"/>
            <a:chExt cx="1440000" cy="720002"/>
          </a:xfrm>
        </p:grpSpPr>
        <p:cxnSp>
          <p:nvCxnSpPr>
            <p:cNvPr id="66" name="직선 화살표 연결선 65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포인트가 5개인 별 40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5개인 별 41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포인트가 5개인 별 42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포인트가 5개인 별 43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157135" y="2540889"/>
            <a:ext cx="325730" cy="246221"/>
            <a:chOff x="4157131" y="1316194"/>
            <a:chExt cx="325730" cy="246221"/>
          </a:xfrm>
        </p:grpSpPr>
        <p:sp>
          <p:nvSpPr>
            <p:cNvPr id="38" name="타원 37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57131" y="131619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11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0" name="포인트가 5개인 별 39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포인트가 5개인 별 33"/>
          <p:cNvSpPr/>
          <p:nvPr/>
        </p:nvSpPr>
        <p:spPr>
          <a:xfrm>
            <a:off x="4233267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13162" y="4653136"/>
            <a:ext cx="427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traversal because it is already true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48" name="포인트가 5개인 별 47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3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Exemplar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https://www.shooter-bubble.com/puzzle-bobble.php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303" y="1659980"/>
            <a:ext cx="6305393" cy="47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7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594670" y="1394254"/>
            <a:ext cx="1440000" cy="720002"/>
            <a:chOff x="3960000" y="3227767"/>
            <a:chExt cx="1440000" cy="720002"/>
          </a:xfrm>
        </p:grpSpPr>
        <p:cxnSp>
          <p:nvCxnSpPr>
            <p:cNvPr id="66" name="직선 화살표 연결선 65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4191431" y="1318825"/>
            <a:ext cx="255198" cy="246221"/>
            <a:chOff x="4192396" y="1316889"/>
            <a:chExt cx="255198" cy="246221"/>
          </a:xfrm>
        </p:grpSpPr>
        <p:sp>
          <p:nvSpPr>
            <p:cNvPr id="45" name="타원 44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476255" y="1318824"/>
            <a:ext cx="255198" cy="246221"/>
            <a:chOff x="4192396" y="1316889"/>
            <a:chExt cx="255198" cy="246221"/>
          </a:xfrm>
        </p:grpSpPr>
        <p:sp>
          <p:nvSpPr>
            <p:cNvPr id="71" name="타원 70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835729" y="1927300"/>
            <a:ext cx="255198" cy="246221"/>
            <a:chOff x="4192396" y="1316889"/>
            <a:chExt cx="255198" cy="246221"/>
          </a:xfrm>
        </p:grpSpPr>
        <p:sp>
          <p:nvSpPr>
            <p:cNvPr id="74" name="타원 73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84" name="포인트가 5개인 별 83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7" name="포인트가 5개인 별 86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포인트가 5개인 별 87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포인트가 5개인 별 36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포인트가 5개인 별 37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포인트가 5개인 별 38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포인트가 5개인 별 39"/>
          <p:cNvSpPr/>
          <p:nvPr/>
        </p:nvSpPr>
        <p:spPr>
          <a:xfrm>
            <a:off x="4233267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1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2881940" y="1397794"/>
            <a:ext cx="1440000" cy="720002"/>
            <a:chOff x="3960000" y="3227767"/>
            <a:chExt cx="1440000" cy="720002"/>
          </a:xfrm>
        </p:grpSpPr>
        <p:cxnSp>
          <p:nvCxnSpPr>
            <p:cNvPr id="145" name="직선 화살표 연결선 144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472401" y="1322793"/>
            <a:ext cx="255198" cy="246221"/>
            <a:chOff x="4192396" y="1316889"/>
            <a:chExt cx="255198" cy="246221"/>
          </a:xfrm>
        </p:grpSpPr>
        <p:sp>
          <p:nvSpPr>
            <p:cNvPr id="45" name="타원 44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191431" y="1318825"/>
            <a:ext cx="255198" cy="246221"/>
            <a:chOff x="4192396" y="1316889"/>
            <a:chExt cx="255198" cy="246221"/>
          </a:xfrm>
        </p:grpSpPr>
        <p:sp>
          <p:nvSpPr>
            <p:cNvPr id="41" name="타원 40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110590" y="1928889"/>
            <a:ext cx="255198" cy="246221"/>
            <a:chOff x="4192396" y="1316889"/>
            <a:chExt cx="255198" cy="246221"/>
          </a:xfrm>
        </p:grpSpPr>
        <p:sp>
          <p:nvSpPr>
            <p:cNvPr id="44" name="타원 43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835729" y="1927300"/>
            <a:ext cx="255198" cy="246221"/>
            <a:chOff x="4192396" y="1316889"/>
            <a:chExt cx="255198" cy="246221"/>
          </a:xfrm>
        </p:grpSpPr>
        <p:sp>
          <p:nvSpPr>
            <p:cNvPr id="48" name="타원 47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포인트가 5개인 별 18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53" name="포인트가 5개인 별 52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9" name="포인트가 5개인 별 38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포인트가 5개인 별 49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포인트가 5개인 별 50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포인트가 5개인 별 51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포인트가 5개인 별 56"/>
          <p:cNvSpPr/>
          <p:nvPr/>
        </p:nvSpPr>
        <p:spPr>
          <a:xfrm>
            <a:off x="4233267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56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2511460" y="1999193"/>
            <a:ext cx="1440000" cy="720002"/>
            <a:chOff x="3960000" y="3227767"/>
            <a:chExt cx="1440000" cy="720002"/>
          </a:xfrm>
        </p:grpSpPr>
        <p:cxnSp>
          <p:nvCxnSpPr>
            <p:cNvPr id="145" name="직선 화살표 연결선 144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3110590" y="1928889"/>
            <a:ext cx="255198" cy="246221"/>
            <a:chOff x="4192396" y="1316889"/>
            <a:chExt cx="255198" cy="246221"/>
          </a:xfrm>
        </p:grpSpPr>
        <p:sp>
          <p:nvSpPr>
            <p:cNvPr id="44" name="타원 43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포인트가 5개인 별 18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53" name="포인트가 5개인 별 52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9" name="포인트가 5개인 별 38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포인트가 5개인 별 49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포인트가 5개인 별 50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포인트가 5개인 별 51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포인트가 5개인 별 56"/>
          <p:cNvSpPr/>
          <p:nvPr/>
        </p:nvSpPr>
        <p:spPr>
          <a:xfrm>
            <a:off x="4233267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013162" y="4653136"/>
            <a:ext cx="427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traversal because it is already true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60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3234243" y="1997604"/>
            <a:ext cx="1440000" cy="720002"/>
            <a:chOff x="3960000" y="3227767"/>
            <a:chExt cx="1440000" cy="720002"/>
          </a:xfrm>
        </p:grpSpPr>
        <p:cxnSp>
          <p:nvCxnSpPr>
            <p:cNvPr id="145" name="직선 화살표 연결선 144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3835729" y="1927300"/>
            <a:ext cx="255198" cy="246221"/>
            <a:chOff x="4192396" y="1316889"/>
            <a:chExt cx="255198" cy="246221"/>
          </a:xfrm>
        </p:grpSpPr>
        <p:sp>
          <p:nvSpPr>
            <p:cNvPr id="48" name="타원 47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포인트가 5개인 별 18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995303" y="1178782"/>
            <a:ext cx="712745" cy="307777"/>
            <a:chOff x="611560" y="2428050"/>
            <a:chExt cx="712745" cy="307777"/>
          </a:xfrm>
        </p:grpSpPr>
        <p:sp>
          <p:nvSpPr>
            <p:cNvPr id="53" name="포인트가 5개인 별 52"/>
            <p:cNvSpPr/>
            <p:nvPr/>
          </p:nvSpPr>
          <p:spPr>
            <a:xfrm>
              <a:off x="611560" y="2487161"/>
              <a:ext cx="180909" cy="180909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2019" y="2428050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true</a:t>
              </a:r>
              <a:endParaRPr lang="ko-KR" altLang="en-US" sz="14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9" name="포인트가 5개인 별 38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포인트가 5개인 별 49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포인트가 5개인 별 50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포인트가 5개인 별 51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포인트가 5개인 별 56"/>
          <p:cNvSpPr/>
          <p:nvPr/>
        </p:nvSpPr>
        <p:spPr>
          <a:xfrm>
            <a:off x="4233267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013162" y="4653136"/>
            <a:ext cx="427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traversal because it is already true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3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5037517" y="1397792"/>
            <a:ext cx="1440000" cy="720002"/>
            <a:chOff x="3960000" y="3227767"/>
            <a:chExt cx="1440000" cy="720002"/>
          </a:xfrm>
        </p:grpSpPr>
        <p:cxnSp>
          <p:nvCxnSpPr>
            <p:cNvPr id="108" name="직선 화살표 연결선 107"/>
            <p:cNvCxnSpPr/>
            <p:nvPr/>
          </p:nvCxnSpPr>
          <p:spPr>
            <a:xfrm flipH="1">
              <a:off x="468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rot="3600000" flipH="1">
              <a:off x="4500000" y="3587767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 rot="7200000" flipH="1">
              <a:off x="4140000" y="3587769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 rot="10800000" flipH="1">
              <a:off x="3960000" y="3276000"/>
              <a:ext cx="72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5632401" y="1328561"/>
            <a:ext cx="255198" cy="246221"/>
            <a:chOff x="4192396" y="1316889"/>
            <a:chExt cx="255198" cy="246221"/>
          </a:xfrm>
        </p:grpSpPr>
        <p:sp>
          <p:nvSpPr>
            <p:cNvPr id="100" name="타원 99"/>
            <p:cNvSpPr/>
            <p:nvPr/>
          </p:nvSpPr>
          <p:spPr>
            <a:xfrm>
              <a:off x="4197117" y="1319605"/>
              <a:ext cx="240790" cy="2407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192396" y="131688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ko-KR" altLang="en-US" sz="10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13162" y="4653136"/>
            <a:ext cx="3778599" cy="369332"/>
            <a:chOff x="1013162" y="4653136"/>
            <a:chExt cx="3778599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13162" y="4653136"/>
              <a:ext cx="3778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Mark true for      and stop traversal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505250" y="4723499"/>
              <a:ext cx="255198" cy="246389"/>
              <a:chOff x="4196057" y="2537930"/>
              <a:chExt cx="255198" cy="246389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97692" y="2543529"/>
                <a:ext cx="240790" cy="2407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196057" y="2537930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endPara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53" name="포인트가 5개인 별 52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포인트가 5개인 별 54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포인트가 5개인 별 55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포인트가 5개인 별 56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포인트가 5개인 별 57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포인트가 5개인 별 58"/>
          <p:cNvSpPr/>
          <p:nvPr/>
        </p:nvSpPr>
        <p:spPr>
          <a:xfrm>
            <a:off x="4233267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포인트가 5개인 별 59"/>
          <p:cNvSpPr/>
          <p:nvPr/>
        </p:nvSpPr>
        <p:spPr>
          <a:xfrm>
            <a:off x="5667062" y="107554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9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Drop algorithm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1763688" y="1044000"/>
            <a:ext cx="57606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80000" y="1080000"/>
            <a:ext cx="3240000" cy="2556000"/>
            <a:chOff x="3169102" y="1659078"/>
            <a:chExt cx="3240000" cy="2556000"/>
          </a:xfrm>
        </p:grpSpPr>
        <p:sp>
          <p:nvSpPr>
            <p:cNvPr id="5" name="타원 4"/>
            <p:cNvSpPr>
              <a:spLocks noChangeAspect="1"/>
            </p:cNvSpPr>
            <p:nvPr/>
          </p:nvSpPr>
          <p:spPr>
            <a:xfrm>
              <a:off x="3529102" y="1659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>
              <a:spLocks noChangeAspect="1"/>
            </p:cNvSpPr>
            <p:nvPr/>
          </p:nvSpPr>
          <p:spPr>
            <a:xfrm>
              <a:off x="424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3169102" y="2271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>
              <a:spLocks noChangeAspect="1"/>
            </p:cNvSpPr>
            <p:nvPr/>
          </p:nvSpPr>
          <p:spPr>
            <a:xfrm>
              <a:off x="3529102" y="2883078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3889102" y="2271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5689102" y="1659078"/>
              <a:ext cx="720000" cy="7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4249102" y="2883078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5329102" y="3495078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포인트가 5개인 별 52"/>
          <p:cNvSpPr/>
          <p:nvPr/>
        </p:nvSpPr>
        <p:spPr>
          <a:xfrm>
            <a:off x="3507062" y="107863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포인트가 5개인 별 54"/>
          <p:cNvSpPr/>
          <p:nvPr/>
        </p:nvSpPr>
        <p:spPr>
          <a:xfrm>
            <a:off x="4227062" y="1080158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포인트가 5개인 별 55"/>
          <p:cNvSpPr/>
          <p:nvPr/>
        </p:nvSpPr>
        <p:spPr>
          <a:xfrm>
            <a:off x="3869545" y="168939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포인트가 5개인 별 56"/>
          <p:cNvSpPr/>
          <p:nvPr/>
        </p:nvSpPr>
        <p:spPr>
          <a:xfrm>
            <a:off x="3149545" y="169345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포인트가 5개인 별 57"/>
          <p:cNvSpPr/>
          <p:nvPr/>
        </p:nvSpPr>
        <p:spPr>
          <a:xfrm>
            <a:off x="3510905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포인트가 5개인 별 58"/>
          <p:cNvSpPr/>
          <p:nvPr/>
        </p:nvSpPr>
        <p:spPr>
          <a:xfrm>
            <a:off x="4233267" y="2304435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포인트가 5개인 별 59"/>
          <p:cNvSpPr/>
          <p:nvPr/>
        </p:nvSpPr>
        <p:spPr>
          <a:xfrm>
            <a:off x="5667062" y="1075547"/>
            <a:ext cx="180909" cy="180909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165363" y="4711333"/>
            <a:ext cx="695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there are some balls which is marked false, they should to drop.</a:t>
            </a:r>
            <a:endParaRPr lang="ko-KR" altLang="en-US" dirty="0">
              <a:solidFill>
                <a:schemeClr val="accent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120000" y="2916000"/>
            <a:ext cx="0" cy="720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74877" y="3085127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7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Scoring criterion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Implementation of OOP</a:t>
            </a:r>
          </a:p>
          <a:p>
            <a:r>
              <a:rPr lang="en-US" altLang="ko-KR" dirty="0" smtClean="0"/>
              <a:t>3D </a:t>
            </a:r>
            <a:r>
              <a:rPr lang="en-US" altLang="ko-KR" dirty="0" smtClean="0"/>
              <a:t>drawing (lighting &amp; shading)</a:t>
            </a:r>
            <a:endParaRPr lang="en-US" altLang="ko-KR" dirty="0" smtClean="0"/>
          </a:p>
          <a:p>
            <a:r>
              <a:rPr lang="en-US" altLang="ko-KR" dirty="0" smtClean="0"/>
              <a:t>Texturing (optional)</a:t>
            </a:r>
            <a:endParaRPr lang="en-US" altLang="ko-KR" dirty="0" smtClean="0"/>
          </a:p>
          <a:p>
            <a:r>
              <a:rPr lang="en-US" altLang="ko-KR" dirty="0" smtClean="0"/>
              <a:t>Specification</a:t>
            </a:r>
          </a:p>
          <a:p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dirty="0" smtClean="0"/>
              <a:t>Bonus score</a:t>
            </a:r>
          </a:p>
          <a:p>
            <a:pPr lvl="1"/>
            <a:r>
              <a:rPr lang="en-US" altLang="ko-KR" dirty="0" smtClean="0"/>
              <a:t>Game quality</a:t>
            </a:r>
          </a:p>
        </p:txBody>
      </p:sp>
    </p:spTree>
    <p:extLst>
      <p:ext uri="{BB962C8B-B14F-4D97-AF65-F5344CB8AC3E}">
        <p14:creationId xmlns:p14="http://schemas.microsoft.com/office/powerpoint/2010/main" val="265787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65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Converting screen coordinate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09463" y="1052736"/>
            <a:ext cx="7509693" cy="3593381"/>
            <a:chOff x="333978" y="1196752"/>
            <a:chExt cx="8260662" cy="3952719"/>
          </a:xfrm>
        </p:grpSpPr>
        <p:sp>
          <p:nvSpPr>
            <p:cNvPr id="4" name="직사각형 3"/>
            <p:cNvSpPr/>
            <p:nvPr/>
          </p:nvSpPr>
          <p:spPr>
            <a:xfrm>
              <a:off x="899592" y="1817444"/>
              <a:ext cx="2952328" cy="2952328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20072" y="1817444"/>
              <a:ext cx="2952328" cy="2952328"/>
            </a:xfrm>
            <a:prstGeom prst="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53525" y="1196752"/>
              <a:ext cx="844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Before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57040" y="119675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After</a:t>
              </a:r>
              <a:endParaRPr lang="ko-KR" altLang="en-US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26545" y="1444374"/>
                  <a:ext cx="9460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45" y="1444374"/>
                  <a:ext cx="9460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128" r="-5674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389445" y="4780139"/>
                  <a:ext cx="9460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9445" y="4780139"/>
                  <a:ext cx="94609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128" r="-5674" b="-2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33978" y="4764206"/>
                  <a:ext cx="11192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978" y="4764206"/>
                  <a:ext cx="111921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796" r="-598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476008" y="1451282"/>
                  <a:ext cx="7729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6008" y="1451282"/>
                  <a:ext cx="77296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609" r="-5217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32598" y="1451282"/>
                  <a:ext cx="7769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598" y="1451282"/>
                  <a:ext cx="77694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586" r="-4310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723620" y="4764206"/>
                  <a:ext cx="8213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0)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3620" y="4764206"/>
                  <a:ext cx="821379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439" r="-4065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782372" y="4771318"/>
                  <a:ext cx="7729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0, 0</m:t>
                        </m:r>
                        <m: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372" y="4771318"/>
                  <a:ext cx="772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609" r="-5217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7769286" y="1446566"/>
                  <a:ext cx="8253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286" y="1446566"/>
                  <a:ext cx="825354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439" r="-4878" b="-2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오른쪽 화살표 15"/>
            <p:cNvSpPr/>
            <p:nvPr/>
          </p:nvSpPr>
          <p:spPr>
            <a:xfrm>
              <a:off x="4176389" y="2937234"/>
              <a:ext cx="785542" cy="701615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366909" y="5061993"/>
            <a:ext cx="4410182" cy="120032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glMatrixMode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(GL_PROJECTION);</a:t>
            </a:r>
          </a:p>
          <a:p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glLoadIdentity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gluOrtho2D(0, w, 0, h);</a:t>
            </a:r>
            <a:r>
              <a:rPr lang="en-US" altLang="ko-KR" dirty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// 2D</a:t>
            </a:r>
            <a:endParaRPr lang="en-US" altLang="ko-KR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ko-K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glOrtho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(0, w, 0, h, -10.0, 10.0</a:t>
            </a:r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r>
              <a:rPr lang="en-US" altLang="ko-KR" dirty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// 3D</a:t>
            </a:r>
            <a:endParaRPr lang="en-US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Demo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6" name="GOMCAM 20191010_23190502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5558" y="737992"/>
            <a:ext cx="3632883" cy="56677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269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Game rules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61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Specification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Start condition</a:t>
            </a:r>
          </a:p>
          <a:p>
            <a:pPr lvl="1"/>
            <a:r>
              <a:rPr lang="en-US" altLang="ko-KR" sz="2200" dirty="0" smtClean="0"/>
              <a:t>Start bubble is placed on bubble shooter.</a:t>
            </a:r>
          </a:p>
          <a:p>
            <a:pPr lvl="1"/>
            <a:r>
              <a:rPr lang="en-US" altLang="ko-KR" sz="2200" dirty="0" smtClean="0"/>
              <a:t>Next bubble lies near start bubble.</a:t>
            </a:r>
          </a:p>
          <a:p>
            <a:pPr lvl="1"/>
            <a:r>
              <a:rPr lang="en-US" altLang="ko-KR" sz="2200" dirty="0" smtClean="0"/>
              <a:t>Number of bubble colors is 4 or more.</a:t>
            </a:r>
            <a:endParaRPr lang="en-US" altLang="ko-KR" sz="2600" dirty="0"/>
          </a:p>
          <a:p>
            <a:r>
              <a:rPr lang="en-US" altLang="ko-KR" sz="2400" dirty="0" smtClean="0"/>
              <a:t>Defeat condition</a:t>
            </a:r>
          </a:p>
          <a:p>
            <a:pPr lvl="1"/>
            <a:r>
              <a:rPr lang="en-US" altLang="ko-KR" sz="2200" dirty="0" smtClean="0"/>
              <a:t>Game is over if even a bubble reaches lower boundary.</a:t>
            </a:r>
            <a:endParaRPr lang="en-US" altLang="ko-KR" sz="22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481" y="3573017"/>
            <a:ext cx="1843495" cy="2871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3573016"/>
            <a:ext cx="1843495" cy="2871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2008425" y="5085185"/>
            <a:ext cx="1368152" cy="108012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1720393" y="6044422"/>
            <a:ext cx="907391" cy="26489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3643" y="4829196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bubble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0772" y="5773502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bubble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6056" y="5136973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boundary</a:t>
            </a:r>
            <a:endParaRPr lang="ko-KR" altLang="en-US" sz="1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6919551" y="5444750"/>
            <a:ext cx="543113" cy="611133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9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Specification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400" dirty="0" smtClean="0"/>
                  <a:t>Play</a:t>
                </a:r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en-US" altLang="ko-KR" sz="2200" dirty="0"/>
                  <a:t>Bubble shooter can rotate by 10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200" dirty="0"/>
                  <a:t>~170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sz="2200" dirty="0"/>
                  <a:t>.</a:t>
                </a:r>
              </a:p>
              <a:p>
                <a:pPr marL="914400" lvl="1" indent="-457200">
                  <a:buFont typeface="+mj-ea"/>
                  <a:buAutoNum type="circleNumDbPlain"/>
                </a:pPr>
                <a:endParaRPr lang="en-US" altLang="ko-KR" sz="2200" dirty="0"/>
              </a:p>
              <a:p>
                <a:pPr marL="914400" lvl="1" indent="-457200">
                  <a:buFont typeface="+mj-ea"/>
                  <a:buAutoNum type="circleNumDbPlain"/>
                </a:pPr>
                <a:endParaRPr lang="en-US" altLang="ko-KR" sz="2200" dirty="0"/>
              </a:p>
              <a:p>
                <a:pPr marL="914400" lvl="1" indent="-457200">
                  <a:buFont typeface="+mj-ea"/>
                  <a:buAutoNum type="circleNumDbPlain"/>
                </a:pPr>
                <a:endParaRPr lang="en-US" altLang="ko-KR" sz="2200" dirty="0"/>
              </a:p>
              <a:p>
                <a:pPr marL="914400" lvl="1" indent="-457200">
                  <a:buFont typeface="+mj-ea"/>
                  <a:buAutoNum type="circleNumDbPlain"/>
                </a:pPr>
                <a:r>
                  <a:rPr lang="en-US" altLang="ko-KR" sz="2200" dirty="0"/>
                  <a:t>When </a:t>
                </a:r>
                <a:r>
                  <a:rPr lang="en-US" altLang="ko-KR" sz="2200" dirty="0" smtClean="0"/>
                  <a:t>you shoot the </a:t>
                </a:r>
                <a:r>
                  <a:rPr lang="en-US" altLang="ko-KR" sz="2200" dirty="0"/>
                  <a:t>bubble on </a:t>
                </a:r>
                <a:r>
                  <a:rPr lang="en-US" altLang="ko-KR" sz="2200" dirty="0" smtClean="0"/>
                  <a:t>shooter, </a:t>
                </a:r>
                <a:r>
                  <a:rPr lang="en-US" altLang="ko-KR" sz="2200" dirty="0"/>
                  <a:t>next bubble lies on shooter and new bubble becomes next bubble</a:t>
                </a:r>
                <a:r>
                  <a:rPr lang="en-US" altLang="ko-KR" sz="2200" dirty="0" smtClean="0"/>
                  <a:t>.</a:t>
                </a:r>
              </a:p>
              <a:p>
                <a:pPr marL="1200150" lvl="2" indent="-342900"/>
                <a:r>
                  <a:rPr lang="en-US" altLang="ko-KR" sz="2000" dirty="0" smtClean="0"/>
                  <a:t>Color of next bubble could be </a:t>
                </a:r>
                <a:r>
                  <a:rPr lang="en-US" altLang="ko-KR" sz="2000" dirty="0"/>
                  <a:t>randomly </a:t>
                </a:r>
                <a:r>
                  <a:rPr lang="en-US" altLang="ko-KR" sz="2000" dirty="0" smtClean="0"/>
                  <a:t>determined.</a:t>
                </a:r>
                <a:endParaRPr lang="en-US" altLang="ko-KR" sz="1800" dirty="0"/>
              </a:p>
              <a:p>
                <a:pPr marL="914400" lvl="1" indent="-457200">
                  <a:buFont typeface="+mj-ea"/>
                  <a:buAutoNum type="circleNumDbPlain"/>
                </a:pPr>
                <a:endParaRPr lang="en-US" altLang="ko-KR" sz="2200" dirty="0"/>
              </a:p>
              <a:p>
                <a:pPr marL="914400" lvl="1" indent="-457200">
                  <a:buFont typeface="+mj-ea"/>
                  <a:buAutoNum type="circleNumDbPlain"/>
                </a:pPr>
                <a:endParaRPr lang="en-US" altLang="ko-KR" sz="2200" dirty="0"/>
              </a:p>
              <a:p>
                <a:endParaRPr lang="en-US" altLang="ko-KR" sz="2400" dirty="0" smtClean="0"/>
              </a:p>
              <a:p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9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31625" t="87703" r="23196"/>
          <a:stretch/>
        </p:blipFill>
        <p:spPr>
          <a:xfrm>
            <a:off x="1547664" y="1988839"/>
            <a:ext cx="2160240" cy="9159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1490" t="87703" r="23332"/>
          <a:stretch/>
        </p:blipFill>
        <p:spPr>
          <a:xfrm>
            <a:off x="4499992" y="1988838"/>
            <a:ext cx="2160240" cy="9159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t="81902" r="24008"/>
          <a:stretch/>
        </p:blipFill>
        <p:spPr>
          <a:xfrm>
            <a:off x="810989" y="4437112"/>
            <a:ext cx="3633589" cy="134801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rcRect t="81902" r="24311"/>
          <a:stretch/>
        </p:blipFill>
        <p:spPr>
          <a:xfrm>
            <a:off x="5036269" y="4437112"/>
            <a:ext cx="3619078" cy="13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Specification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Play</a:t>
            </a:r>
          </a:p>
          <a:p>
            <a:pPr marL="914400" lvl="1" indent="-457200">
              <a:buFont typeface="+mj-ea"/>
              <a:buAutoNum type="circleNumDbPlain" startAt="3"/>
            </a:pPr>
            <a:r>
              <a:rPr lang="en-US" altLang="ko-KR" sz="2200" dirty="0" smtClean="0"/>
              <a:t>The bubble you shot moves in the direction pointed by shooter.</a:t>
            </a:r>
            <a:endParaRPr lang="en-US" altLang="ko-KR" sz="2200" dirty="0"/>
          </a:p>
          <a:p>
            <a:pPr marL="914400" lvl="1" indent="-457200">
              <a:buFont typeface="+mj-ea"/>
              <a:buAutoNum type="circleNumDbPlain" startAt="3"/>
            </a:pPr>
            <a:endParaRPr lang="en-US" altLang="ko-KR" sz="2200" dirty="0" smtClean="0"/>
          </a:p>
          <a:p>
            <a:pPr marL="914400" lvl="1" indent="-457200">
              <a:buFont typeface="+mj-ea"/>
              <a:buAutoNum type="circleNumDbPlain" startAt="3"/>
            </a:pPr>
            <a:endParaRPr lang="en-US" altLang="ko-KR" sz="2200" dirty="0"/>
          </a:p>
          <a:p>
            <a:pPr marL="914400" lvl="1" indent="-457200">
              <a:buFont typeface="+mj-ea"/>
              <a:buAutoNum type="circleNumDbPlain" startAt="3"/>
            </a:pPr>
            <a:endParaRPr lang="en-US" altLang="ko-KR" sz="2200" dirty="0" smtClean="0"/>
          </a:p>
          <a:p>
            <a:pPr marL="914400" lvl="1" indent="-457200">
              <a:buFont typeface="+mj-ea"/>
              <a:buAutoNum type="circleNumDbPlain" startAt="3"/>
            </a:pPr>
            <a:endParaRPr lang="en-US" altLang="ko-KR" sz="2200" dirty="0" smtClean="0"/>
          </a:p>
          <a:p>
            <a:pPr marL="914400" lvl="1" indent="-457200">
              <a:buFont typeface="+mj-ea"/>
              <a:buAutoNum type="circleNumDbPlain" startAt="3"/>
            </a:pPr>
            <a:endParaRPr lang="en-US" altLang="ko-KR" sz="2200" dirty="0"/>
          </a:p>
          <a:p>
            <a:pPr marL="914400" lvl="1" indent="-457200">
              <a:buFont typeface="+mj-ea"/>
              <a:buAutoNum type="circleNumDbPlain" startAt="3"/>
            </a:pPr>
            <a:endParaRPr lang="en-US" altLang="ko-KR" sz="2200" dirty="0" smtClean="0"/>
          </a:p>
          <a:p>
            <a:pPr marL="914400" lvl="1" indent="-457200">
              <a:buFont typeface="+mj-ea"/>
              <a:buAutoNum type="circleNumDbPlain" startAt="3"/>
            </a:pPr>
            <a:r>
              <a:rPr lang="en-US" altLang="ko-KR" sz="2200" dirty="0" smtClean="0"/>
              <a:t>If </a:t>
            </a:r>
            <a:r>
              <a:rPr lang="en-US" altLang="ko-KR" sz="2200" dirty="0"/>
              <a:t>you don’t shoot before </a:t>
            </a:r>
            <a:r>
              <a:rPr lang="en-US" altLang="ko-KR" sz="2200" dirty="0" smtClean="0"/>
              <a:t>time runs out, </a:t>
            </a:r>
            <a:r>
              <a:rPr lang="en-US" altLang="ko-KR" sz="2200" dirty="0"/>
              <a:t>bubble shooter automatically shoots the </a:t>
            </a:r>
            <a:r>
              <a:rPr lang="en-US" altLang="ko-KR" sz="2200" dirty="0" smtClean="0"/>
              <a:t>bubble.</a:t>
            </a:r>
          </a:p>
          <a:p>
            <a:pPr marL="914400" lvl="1" indent="-457200">
              <a:buFont typeface="+mj-ea"/>
              <a:buAutoNum type="circleNumDbPlain" startAt="3"/>
            </a:pPr>
            <a:endParaRPr lang="en-US" altLang="ko-KR" sz="2200" dirty="0"/>
          </a:p>
          <a:p>
            <a:pPr marL="914400" lvl="1" indent="-457200">
              <a:buFont typeface="+mj-ea"/>
              <a:buAutoNum type="circleNumDbPlain" startAt="3"/>
            </a:pPr>
            <a:endParaRPr lang="en-US" altLang="ko-KR" sz="2200" dirty="0" smtClean="0"/>
          </a:p>
          <a:p>
            <a:pPr marL="914400" lvl="1" indent="-457200">
              <a:buFont typeface="+mj-ea"/>
              <a:buAutoNum type="circleNumDbPlain" startAt="3"/>
            </a:pPr>
            <a:endParaRPr lang="en-US" altLang="ko-KR" sz="2200" dirty="0"/>
          </a:p>
          <a:p>
            <a:pPr marL="914400" lvl="1" indent="-457200">
              <a:buFont typeface="+mj-ea"/>
              <a:buAutoNum type="circleNumDbPlain" startAt="3"/>
            </a:pPr>
            <a:endParaRPr lang="en-US" altLang="ko-KR" sz="2200" dirty="0"/>
          </a:p>
          <a:p>
            <a:pPr marL="914400" lvl="1" indent="-457200">
              <a:buFont typeface="+mj-ea"/>
              <a:buAutoNum type="circleNumDbPlain" startAt="3"/>
            </a:pPr>
            <a:endParaRPr lang="en-US" altLang="ko-KR" sz="2200" dirty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46549" t="4563" r="742" b="81902"/>
          <a:stretch/>
        </p:blipFill>
        <p:spPr>
          <a:xfrm>
            <a:off x="2987824" y="5517232"/>
            <a:ext cx="2520280" cy="100811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3025587" y="2063755"/>
            <a:ext cx="3265864" cy="2445365"/>
            <a:chOff x="3025587" y="2063755"/>
            <a:chExt cx="3265864" cy="244536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t="51933"/>
            <a:stretch/>
          </p:blipFill>
          <p:spPr>
            <a:xfrm>
              <a:off x="3025587" y="2063755"/>
              <a:ext cx="3265864" cy="2445365"/>
            </a:xfrm>
            <a:prstGeom prst="rect">
              <a:avLst/>
            </a:prstGeom>
          </p:spPr>
        </p:pic>
        <p:cxnSp>
          <p:nvCxnSpPr>
            <p:cNvPr id="32" name="직선 화살표 연결선 31"/>
            <p:cNvCxnSpPr/>
            <p:nvPr/>
          </p:nvCxnSpPr>
          <p:spPr>
            <a:xfrm rot="2700000" flipH="1">
              <a:off x="3573811" y="3421013"/>
              <a:ext cx="792088" cy="0"/>
            </a:xfrm>
            <a:prstGeom prst="straightConnector1">
              <a:avLst/>
            </a:prstGeom>
            <a:ln w="6350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10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Specification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Play</a:t>
            </a:r>
          </a:p>
          <a:p>
            <a:pPr marL="914400" lvl="1" indent="-457200">
              <a:buFont typeface="+mj-ea"/>
              <a:buAutoNum type="circleNumDbPlain" startAt="4"/>
            </a:pPr>
            <a:r>
              <a:rPr lang="en-US" altLang="ko-KR" sz="2200" dirty="0"/>
              <a:t>If the bubble </a:t>
            </a:r>
            <a:r>
              <a:rPr lang="en-US" altLang="ko-KR" sz="2200" dirty="0" smtClean="0"/>
              <a:t>collides </a:t>
            </a:r>
            <a:r>
              <a:rPr lang="en-US" altLang="ko-KR" sz="2200" dirty="0"/>
              <a:t>with left/right boundary, it bounces off the boundary.</a:t>
            </a:r>
          </a:p>
          <a:p>
            <a:pPr marL="914400" lvl="1" indent="-457200">
              <a:buFont typeface="+mj-ea"/>
              <a:buAutoNum type="circleNumDbPlain" startAt="4"/>
            </a:pPr>
            <a:endParaRPr lang="en-US" altLang="ko-KR" sz="2200" dirty="0" smtClean="0"/>
          </a:p>
          <a:p>
            <a:pPr marL="914400" lvl="1" indent="-457200">
              <a:buFont typeface="+mj-ea"/>
              <a:buAutoNum type="circleNumDbPlain" startAt="4"/>
            </a:pPr>
            <a:endParaRPr lang="en-US" altLang="ko-KR" sz="2200" dirty="0" smtClean="0"/>
          </a:p>
          <a:p>
            <a:pPr marL="914400" lvl="1" indent="-457200">
              <a:buFont typeface="+mj-ea"/>
              <a:buAutoNum type="circleNumDbPlain" startAt="4"/>
            </a:pPr>
            <a:endParaRPr lang="en-US" altLang="ko-KR" sz="2200" dirty="0" smtClean="0"/>
          </a:p>
          <a:p>
            <a:pPr marL="914400" lvl="1" indent="-457200">
              <a:buFont typeface="+mj-ea"/>
              <a:buAutoNum type="circleNumDbPlain" startAt="4"/>
            </a:pPr>
            <a:endParaRPr lang="en-US" altLang="ko-KR" sz="2200" dirty="0"/>
          </a:p>
          <a:p>
            <a:pPr marL="914400" lvl="1" indent="-457200">
              <a:buFont typeface="+mj-ea"/>
              <a:buAutoNum type="circleNumDbPlain" startAt="4"/>
            </a:pPr>
            <a:endParaRPr lang="en-US" altLang="ko-KR" sz="2200" dirty="0" smtClean="0"/>
          </a:p>
          <a:p>
            <a:pPr marL="914400" lvl="1" indent="-457200">
              <a:buFont typeface="+mj-ea"/>
              <a:buAutoNum type="circleNumDbPlain" startAt="4"/>
            </a:pPr>
            <a:endParaRPr lang="en-US" altLang="ko-KR" sz="2200" dirty="0"/>
          </a:p>
          <a:p>
            <a:pPr marL="914400" lvl="1" indent="-457200">
              <a:buFont typeface="+mj-ea"/>
              <a:buAutoNum type="circleNumDbPlain" startAt="4"/>
            </a:pPr>
            <a:endParaRPr lang="en-US" altLang="ko-KR" sz="2200" dirty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455523" y="2620677"/>
            <a:ext cx="8421459" cy="3408345"/>
            <a:chOff x="2051720" y="2276872"/>
            <a:chExt cx="5229064" cy="21163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t="20970" b="18125"/>
            <a:stretch/>
          </p:blipFill>
          <p:spPr>
            <a:xfrm>
              <a:off x="2131050" y="2276872"/>
              <a:ext cx="2230629" cy="211631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75" b="96875" l="7463" r="9701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25424" y="3825052"/>
              <a:ext cx="297714" cy="284384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 rot="8100000" flipH="1">
              <a:off x="2051720" y="3025564"/>
              <a:ext cx="792088" cy="0"/>
            </a:xfrm>
            <a:prstGeom prst="straightConnector1">
              <a:avLst/>
            </a:prstGeom>
            <a:ln w="635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t="20970" b="18125"/>
            <a:stretch/>
          </p:blipFill>
          <p:spPr>
            <a:xfrm>
              <a:off x="4956624" y="2276872"/>
              <a:ext cx="2230629" cy="211631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75" b="96875" l="7463" r="9701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95292" y="3825052"/>
              <a:ext cx="297714" cy="284384"/>
            </a:xfrm>
            <a:prstGeom prst="rect">
              <a:avLst/>
            </a:prstGeom>
          </p:spPr>
        </p:pic>
        <p:cxnSp>
          <p:nvCxnSpPr>
            <p:cNvPr id="22" name="직선 화살표 연결선 21"/>
            <p:cNvCxnSpPr/>
            <p:nvPr/>
          </p:nvCxnSpPr>
          <p:spPr>
            <a:xfrm rot="8100000" flipH="1">
              <a:off x="6488696" y="3615075"/>
              <a:ext cx="792088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rot="2700000" flipH="1">
              <a:off x="6483882" y="3019950"/>
              <a:ext cx="792088" cy="0"/>
            </a:xfrm>
            <a:prstGeom prst="straightConnector1">
              <a:avLst/>
            </a:prstGeom>
            <a:ln w="635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rot="2700000" flipH="1">
              <a:off x="2024897" y="3615074"/>
              <a:ext cx="792088" cy="0"/>
            </a:xfrm>
            <a:prstGeom prst="straightConnector1">
              <a:avLst/>
            </a:prstGeom>
            <a:ln w="6350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4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</TotalTime>
  <Words>644</Words>
  <Application>Microsoft Office PowerPoint</Application>
  <PresentationFormat>화면 슬라이드 쇼(4:3)</PresentationFormat>
  <Paragraphs>255</Paragraphs>
  <Slides>38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맑은 고딕</vt:lpstr>
      <vt:lpstr>Arial</vt:lpstr>
      <vt:lpstr>Cambria Math</vt:lpstr>
      <vt:lpstr>Tahoma</vt:lpstr>
      <vt:lpstr>Wingdings</vt:lpstr>
      <vt:lpstr>Office 테마</vt:lpstr>
      <vt:lpstr>PowerPoint 프레젠테이션</vt:lpstr>
      <vt:lpstr>Submission</vt:lpstr>
      <vt:lpstr>Exemplar</vt:lpstr>
      <vt:lpstr>Demo</vt:lpstr>
      <vt:lpstr>Game rules</vt:lpstr>
      <vt:lpstr>Specification</vt:lpstr>
      <vt:lpstr>Specification</vt:lpstr>
      <vt:lpstr>Specification</vt:lpstr>
      <vt:lpstr>Specification</vt:lpstr>
      <vt:lpstr>Specification</vt:lpstr>
      <vt:lpstr>Remove algorithm</vt:lpstr>
      <vt:lpstr>Remove algorithm</vt:lpstr>
      <vt:lpstr>Remove algorithm</vt:lpstr>
      <vt:lpstr>Remove algorithm</vt:lpstr>
      <vt:lpstr>Remove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Drop algorithm</vt:lpstr>
      <vt:lpstr>Scoring criterion</vt:lpstr>
      <vt:lpstr>References</vt:lpstr>
      <vt:lpstr>Converting screen coordinate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hslee</dc:creator>
  <cp:lastModifiedBy>신 현승</cp:lastModifiedBy>
  <cp:revision>382</cp:revision>
  <dcterms:created xsi:type="dcterms:W3CDTF">2010-03-04T09:36:38Z</dcterms:created>
  <dcterms:modified xsi:type="dcterms:W3CDTF">2019-10-23T04:15:25Z</dcterms:modified>
</cp:coreProperties>
</file>